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8" r:id="rId1"/>
  </p:sldMasterIdLst>
  <p:notesMasterIdLst>
    <p:notesMasterId r:id="rId109"/>
  </p:notesMasterIdLst>
  <p:sldIdLst>
    <p:sldId id="428" r:id="rId2"/>
    <p:sldId id="433" r:id="rId3"/>
    <p:sldId id="398" r:id="rId4"/>
    <p:sldId id="257" r:id="rId5"/>
    <p:sldId id="406" r:id="rId6"/>
    <p:sldId id="374" r:id="rId7"/>
    <p:sldId id="262" r:id="rId8"/>
    <p:sldId id="375" r:id="rId9"/>
    <p:sldId id="376" r:id="rId10"/>
    <p:sldId id="348" r:id="rId11"/>
    <p:sldId id="378" r:id="rId12"/>
    <p:sldId id="379" r:id="rId13"/>
    <p:sldId id="350" r:id="rId14"/>
    <p:sldId id="359" r:id="rId15"/>
    <p:sldId id="399" r:id="rId16"/>
    <p:sldId id="400" r:id="rId17"/>
    <p:sldId id="401" r:id="rId18"/>
    <p:sldId id="266" r:id="rId19"/>
    <p:sldId id="267" r:id="rId20"/>
    <p:sldId id="360" r:id="rId21"/>
    <p:sldId id="268" r:id="rId22"/>
    <p:sldId id="351" r:id="rId23"/>
    <p:sldId id="361" r:id="rId24"/>
    <p:sldId id="269" r:id="rId25"/>
    <p:sldId id="407" r:id="rId26"/>
    <p:sldId id="362" r:id="rId27"/>
    <p:sldId id="270" r:id="rId28"/>
    <p:sldId id="271" r:id="rId29"/>
    <p:sldId id="402" r:id="rId30"/>
    <p:sldId id="352" r:id="rId31"/>
    <p:sldId id="353" r:id="rId32"/>
    <p:sldId id="408" r:id="rId33"/>
    <p:sldId id="354" r:id="rId34"/>
    <p:sldId id="409" r:id="rId35"/>
    <p:sldId id="276" r:id="rId36"/>
    <p:sldId id="363" r:id="rId37"/>
    <p:sldId id="277" r:id="rId38"/>
    <p:sldId id="278" r:id="rId39"/>
    <p:sldId id="410" r:id="rId40"/>
    <p:sldId id="279" r:id="rId41"/>
    <p:sldId id="280" r:id="rId42"/>
    <p:sldId id="411" r:id="rId43"/>
    <p:sldId id="281" r:id="rId44"/>
    <p:sldId id="364" r:id="rId45"/>
    <p:sldId id="282" r:id="rId46"/>
    <p:sldId id="412" r:id="rId47"/>
    <p:sldId id="365" r:id="rId48"/>
    <p:sldId id="429" r:id="rId49"/>
    <p:sldId id="284" r:id="rId50"/>
    <p:sldId id="285" r:id="rId51"/>
    <p:sldId id="286" r:id="rId52"/>
    <p:sldId id="380" r:id="rId53"/>
    <p:sldId id="381" r:id="rId54"/>
    <p:sldId id="413" r:id="rId55"/>
    <p:sldId id="287" r:id="rId56"/>
    <p:sldId id="289" r:id="rId57"/>
    <p:sldId id="382" r:id="rId58"/>
    <p:sldId id="366" r:id="rId59"/>
    <p:sldId id="383" r:id="rId60"/>
    <p:sldId id="292" r:id="rId61"/>
    <p:sldId id="293" r:id="rId62"/>
    <p:sldId id="368" r:id="rId63"/>
    <p:sldId id="294" r:id="rId64"/>
    <p:sldId id="415" r:id="rId65"/>
    <p:sldId id="414" r:id="rId66"/>
    <p:sldId id="295" r:id="rId67"/>
    <p:sldId id="370" r:id="rId68"/>
    <p:sldId id="296" r:id="rId69"/>
    <p:sldId id="371" r:id="rId70"/>
    <p:sldId id="418" r:id="rId71"/>
    <p:sldId id="297" r:id="rId72"/>
    <p:sldId id="419" r:id="rId73"/>
    <p:sldId id="298" r:id="rId74"/>
    <p:sldId id="422" r:id="rId75"/>
    <p:sldId id="420" r:id="rId76"/>
    <p:sldId id="423" r:id="rId77"/>
    <p:sldId id="299" r:id="rId78"/>
    <p:sldId id="300" r:id="rId79"/>
    <p:sldId id="301" r:id="rId80"/>
    <p:sldId id="421" r:id="rId81"/>
    <p:sldId id="424" r:id="rId82"/>
    <p:sldId id="385" r:id="rId83"/>
    <p:sldId id="403" r:id="rId84"/>
    <p:sldId id="302" r:id="rId85"/>
    <p:sldId id="303" r:id="rId86"/>
    <p:sldId id="404" r:id="rId87"/>
    <p:sldId id="405" r:id="rId88"/>
    <p:sldId id="304" r:id="rId89"/>
    <p:sldId id="372" r:id="rId90"/>
    <p:sldId id="416" r:id="rId91"/>
    <p:sldId id="431" r:id="rId92"/>
    <p:sldId id="430" r:id="rId93"/>
    <p:sldId id="386" r:id="rId94"/>
    <p:sldId id="387" r:id="rId95"/>
    <p:sldId id="388" r:id="rId96"/>
    <p:sldId id="417" r:id="rId97"/>
    <p:sldId id="432" r:id="rId98"/>
    <p:sldId id="390" r:id="rId99"/>
    <p:sldId id="389" r:id="rId100"/>
    <p:sldId id="391" r:id="rId101"/>
    <p:sldId id="392" r:id="rId102"/>
    <p:sldId id="394" r:id="rId103"/>
    <p:sldId id="427" r:id="rId104"/>
    <p:sldId id="395" r:id="rId105"/>
    <p:sldId id="396" r:id="rId106"/>
    <p:sldId id="397" r:id="rId107"/>
    <p:sldId id="425" r:id="rId108"/>
  </p:sldIdLst>
  <p:sldSz cx="9144000" cy="6858000" type="screen4x3"/>
  <p:notesSz cx="6858000" cy="9144000"/>
  <p:custDataLst>
    <p:tags r:id="rId110"/>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011" autoAdjust="0"/>
  </p:normalViewPr>
  <p:slideViewPr>
    <p:cSldViewPr>
      <p:cViewPr>
        <p:scale>
          <a:sx n="53" d="100"/>
          <a:sy n="53" d="100"/>
        </p:scale>
        <p:origin x="-96"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4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dirty="0">
                <a:latin typeface="Arial" charset="0"/>
                <a:ea typeface="ＭＳ Ｐゴシック" pitchFamily="1" charset="-128"/>
              </a:defRPr>
            </a:lvl1pPr>
          </a:lstStyle>
          <a:p>
            <a:pPr>
              <a:defRPr/>
            </a:pPr>
            <a:endParaRPr lang="en-US" dirty="0"/>
          </a:p>
        </p:txBody>
      </p:sp>
      <p:sp>
        <p:nvSpPr>
          <p:cNvPr id="972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dirty="0">
                <a:latin typeface="Arial" charset="0"/>
                <a:ea typeface="ＭＳ Ｐゴシック" pitchFamily="1" charset="-128"/>
              </a:defRPr>
            </a:lvl1pPr>
          </a:lstStyle>
          <a:p>
            <a:pPr>
              <a:defRPr/>
            </a:pPr>
            <a:endParaRPr lang="en-US" dirty="0"/>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72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dirty="0">
                <a:latin typeface="Arial" charset="0"/>
                <a:ea typeface="ＭＳ Ｐゴシック" pitchFamily="1" charset="-128"/>
              </a:defRPr>
            </a:lvl1pPr>
          </a:lstStyle>
          <a:p>
            <a:pPr>
              <a:defRPr/>
            </a:pPr>
            <a:endParaRPr lang="en-US" dirty="0"/>
          </a:p>
        </p:txBody>
      </p:sp>
      <p:sp>
        <p:nvSpPr>
          <p:cNvPr id="972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0321A21-8ABB-4D3C-9FCB-2E36293FF87F}" type="slidenum">
              <a:rPr lang="en-US" altLang="en-US"/>
              <a:pPr/>
              <a:t>‹#›</a:t>
            </a:fld>
            <a:endParaRPr lang="en-US" altLang="en-US" dirty="0"/>
          </a:p>
        </p:txBody>
      </p:sp>
    </p:spTree>
    <p:extLst>
      <p:ext uri="{BB962C8B-B14F-4D97-AF65-F5344CB8AC3E}">
        <p14:creationId xmlns:p14="http://schemas.microsoft.com/office/powerpoint/2010/main" val="4239029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E1F3836-BD6C-4B56-AAA7-36927B219275}" type="slidenum">
              <a:rPr lang="en-US" sz="1200"/>
              <a:pPr/>
              <a:t>1</a:t>
            </a:fld>
            <a:endParaRPr lang="en-US" sz="1200" dirty="0"/>
          </a:p>
        </p:txBody>
      </p:sp>
    </p:spTree>
    <p:extLst>
      <p:ext uri="{BB962C8B-B14F-4D97-AF65-F5344CB8AC3E}">
        <p14:creationId xmlns:p14="http://schemas.microsoft.com/office/powerpoint/2010/main" val="365354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9216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F45FAF-5C31-413F-A83A-B328409609F8}" type="slidenum">
              <a:rPr lang="en-US" altLang="en-US" sz="1200"/>
              <a:pPr/>
              <a:t>11</a:t>
            </a:fld>
            <a:endParaRPr lang="en-US" altLang="en-US" sz="1200" dirty="0"/>
          </a:p>
        </p:txBody>
      </p:sp>
    </p:spTree>
    <p:extLst>
      <p:ext uri="{BB962C8B-B14F-4D97-AF65-F5344CB8AC3E}">
        <p14:creationId xmlns:p14="http://schemas.microsoft.com/office/powerpoint/2010/main" val="203495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8.4 Sun time competes with social time</a:t>
            </a:r>
          </a:p>
          <a:p>
            <a:r>
              <a:rPr lang="en-US" sz="1200" b="0" i="0" u="none" strike="noStrike" kern="1200" baseline="0" dirty="0" smtClean="0">
                <a:solidFill>
                  <a:schemeClr val="tx1"/>
                </a:solidFill>
                <a:latin typeface="Arial" charset="0"/>
                <a:ea typeface="ＭＳ Ｐゴシック" pitchFamily="1" charset="-128"/>
                <a:cs typeface="+mn-cs"/>
              </a:rPr>
              <a:t>On days when people have no obligation to awaken at a particular time, they awaken about half an hour earlier at the eastern edge of Germany than at the western edge. Points along the </a:t>
            </a:r>
            <a:r>
              <a:rPr lang="en-US" sz="1200" b="0" i="1" u="none" strike="noStrike" kern="1200" baseline="0" dirty="0" smtClean="0">
                <a:solidFill>
                  <a:schemeClr val="tx1"/>
                </a:solidFill>
                <a:latin typeface="Arial" charset="0"/>
                <a:ea typeface="ＭＳ Ｐゴシック" pitchFamily="1" charset="-128"/>
                <a:cs typeface="+mn-cs"/>
              </a:rPr>
              <a:t>y </a:t>
            </a:r>
            <a:r>
              <a:rPr lang="en-US" sz="1200" b="0" i="0" u="none" strike="noStrike" kern="1200" baseline="0" dirty="0" smtClean="0">
                <a:solidFill>
                  <a:schemeClr val="tx1"/>
                </a:solidFill>
                <a:latin typeface="Arial" charset="0"/>
                <a:ea typeface="ＭＳ Ｐゴシック" pitchFamily="1" charset="-128"/>
                <a:cs typeface="+mn-cs"/>
              </a:rPr>
              <a:t>axis represent the midpoint between the preferred bedtime and the preferred waking time. Data are for people living in towns and cities with populations less than 300,000. </a:t>
            </a:r>
          </a:p>
          <a:p>
            <a:r>
              <a:rPr lang="en-US" sz="1200" b="0" i="0" u="none" strike="noStrike" kern="1200" baseline="0" dirty="0" smtClean="0">
                <a:solidFill>
                  <a:schemeClr val="tx1"/>
                </a:solidFill>
                <a:latin typeface="Arial" charset="0"/>
                <a:ea typeface="ＭＳ Ｐゴシック" pitchFamily="1" charset="-128"/>
                <a:cs typeface="+mn-cs"/>
              </a:rPr>
              <a:t>Adapted from Roenneberg, T., et al. [2007] “The human circadian clock entrains to sun time.” </a:t>
            </a:r>
            <a:r>
              <a:rPr lang="en-US" sz="1200" b="0" i="1" u="none" strike="noStrike" kern="1200" baseline="0" dirty="0" smtClean="0">
                <a:solidFill>
                  <a:schemeClr val="tx1"/>
                </a:solidFill>
                <a:latin typeface="Arial" charset="0"/>
                <a:ea typeface="ＭＳ Ｐゴシック" pitchFamily="1" charset="-128"/>
                <a:cs typeface="+mn-cs"/>
              </a:rPr>
              <a:t>Current Biology 17</a:t>
            </a:r>
            <a:r>
              <a:rPr lang="en-US" sz="1200" b="0" i="0" u="none" strike="noStrike" kern="1200" baseline="0" dirty="0" smtClean="0">
                <a:solidFill>
                  <a:schemeClr val="tx1"/>
                </a:solidFill>
                <a:latin typeface="Arial" charset="0"/>
                <a:ea typeface="ＭＳ Ｐゴシック" pitchFamily="1" charset="-128"/>
                <a:cs typeface="+mn-cs"/>
              </a:rPr>
              <a:t>, pp. R44–R45</a:t>
            </a:r>
            <a:endParaRPr lang="en-US" altLang="en-US" dirty="0" smtClean="0">
              <a:latin typeface="Arial" panose="020B0604020202020204" pitchFamily="34" charset="0"/>
              <a:ea typeface="ＭＳ Ｐゴシック" panose="020B0600070205080204" pitchFamily="34" charset="-128"/>
            </a:endParaRPr>
          </a:p>
        </p:txBody>
      </p:sp>
      <p:sp>
        <p:nvSpPr>
          <p:cNvPr id="9318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787E0FC-F7F5-44E5-89BD-D5C10F84C86B}" type="slidenum">
              <a:rPr lang="en-US" altLang="en-US" sz="1200"/>
              <a:pPr/>
              <a:t>12</a:t>
            </a:fld>
            <a:endParaRPr lang="en-US" altLang="en-US" sz="1200" dirty="0"/>
          </a:p>
        </p:txBody>
      </p:sp>
    </p:spTree>
    <p:extLst>
      <p:ext uri="{BB962C8B-B14F-4D97-AF65-F5344CB8AC3E}">
        <p14:creationId xmlns:p14="http://schemas.microsoft.com/office/powerpoint/2010/main" val="1823935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9B36C6-8329-40FB-AD5C-6AC152DB6BC7}" type="slidenum">
              <a:rPr lang="en-US" altLang="en-US" sz="1200"/>
              <a:pPr/>
              <a:t>13</a:t>
            </a:fld>
            <a:endParaRPr lang="en-US" altLang="en-US" sz="1200"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05777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8.5 Jet lag</a:t>
            </a:r>
          </a:p>
          <a:p>
            <a:r>
              <a:rPr lang="en-US" sz="1200" b="0" i="0" u="none" strike="noStrike" kern="1200" baseline="0" dirty="0" smtClean="0">
                <a:solidFill>
                  <a:schemeClr val="tx1"/>
                </a:solidFill>
                <a:latin typeface="Arial" charset="0"/>
                <a:ea typeface="ＭＳ Ｐゴシック" pitchFamily="1" charset="-128"/>
                <a:cs typeface="+mn-cs"/>
              </a:rPr>
              <a:t>Eastern time is later than western time. People who travel six time zones east fall asleep on the plane and then must awaken when it is morning at their destination but night back home.</a:t>
            </a:r>
            <a:br>
              <a:rPr lang="en-US" sz="1200" b="0" i="0" u="none" strike="noStrike" kern="1200" baseline="0" dirty="0" smtClean="0">
                <a:solidFill>
                  <a:schemeClr val="tx1"/>
                </a:solidFill>
                <a:latin typeface="Arial" charset="0"/>
                <a:ea typeface="ＭＳ Ｐゴシック" pitchFamily="1" charset="-128"/>
                <a:cs typeface="+mn-cs"/>
              </a:rPr>
            </a:br>
            <a:r>
              <a:rPr lang="en-US" sz="1200" b="0" i="0" u="none" strike="noStrike" kern="1200" baseline="0" dirty="0" smtClean="0">
                <a:solidFill>
                  <a:schemeClr val="tx1"/>
                </a:solidFill>
                <a:latin typeface="Arial" charset="0"/>
                <a:ea typeface="ＭＳ Ｐゴシック" pitchFamily="1" charset="-128"/>
                <a:cs typeface="+mn-cs"/>
              </a:rPr>
              <a:t>© Cengage Learning 2013</a:t>
            </a:r>
            <a:endParaRPr lang="en-US" altLang="en-US" dirty="0" smtClean="0">
              <a:latin typeface="Arial" panose="020B0604020202020204" pitchFamily="34" charset="0"/>
              <a:ea typeface="ＭＳ Ｐゴシック" panose="020B0600070205080204" pitchFamily="34" charset="-128"/>
            </a:endParaRPr>
          </a:p>
        </p:txBody>
      </p:sp>
      <p:sp>
        <p:nvSpPr>
          <p:cNvPr id="9523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D15BDA-E46D-4110-97F4-BA5336F0AC7C}" type="slidenum">
              <a:rPr lang="en-US" altLang="en-US" sz="1200"/>
              <a:pPr/>
              <a:t>14</a:t>
            </a:fld>
            <a:endParaRPr lang="en-US" altLang="en-US" sz="1200" dirty="0"/>
          </a:p>
        </p:txBody>
      </p:sp>
    </p:spTree>
    <p:extLst>
      <p:ext uri="{BB962C8B-B14F-4D97-AF65-F5344CB8AC3E}">
        <p14:creationId xmlns:p14="http://schemas.microsoft.com/office/powerpoint/2010/main" val="274067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78C8CB-0CCB-40E8-B9FE-1B7C70B3C52D}" type="slidenum">
              <a:rPr lang="en-US" altLang="en-US" sz="1200"/>
              <a:pPr/>
              <a:t>15</a:t>
            </a:fld>
            <a:endParaRPr lang="en-US" altLang="en-US" sz="1200"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45653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r>
              <a:rPr lang="en-US" sz="1200" b="0" i="0" u="none" strike="noStrike" kern="1200" baseline="0" dirty="0" smtClean="0">
                <a:solidFill>
                  <a:schemeClr val="tx1"/>
                </a:solidFill>
                <a:latin typeface="Arial" charset="0"/>
                <a:ea typeface="ＭＳ Ｐゴシック" pitchFamily="1" charset="-128"/>
                <a:cs typeface="+mn-cs"/>
              </a:rPr>
              <a:t>Figure 8.6 Age differences in circadian rhythms</a:t>
            </a:r>
          </a:p>
          <a:p>
            <a:r>
              <a:rPr lang="en-US" sz="1200" b="0" i="0" u="none" strike="noStrike" kern="1200" baseline="0" dirty="0" smtClean="0">
                <a:solidFill>
                  <a:schemeClr val="tx1"/>
                </a:solidFill>
                <a:latin typeface="Arial" charset="0"/>
                <a:ea typeface="ＭＳ Ｐゴシック" pitchFamily="1" charset="-128"/>
                <a:cs typeface="+mn-cs"/>
              </a:rPr>
              <a:t>People reported the time of the middle of their sleep, such as 3 a.m. or 5 a.m., on days when they had no obligations.</a:t>
            </a:r>
          </a:p>
          <a:p>
            <a:r>
              <a:rPr lang="en-US" sz="1200" b="0" i="0" u="none" strike="noStrike" kern="1200" baseline="0" dirty="0" smtClean="0">
                <a:solidFill>
                  <a:schemeClr val="tx1"/>
                </a:solidFill>
                <a:latin typeface="Arial" charset="0"/>
                <a:ea typeface="ＭＳ Ｐゴシック" pitchFamily="1" charset="-128"/>
                <a:cs typeface="+mn-cs"/>
              </a:rPr>
              <a:t>Adapted from T. Roenneberg et al., “A Marker for the End of Adolescence,” </a:t>
            </a:r>
            <a:r>
              <a:rPr lang="pt-BR" sz="1200" b="0" i="1" u="none" strike="noStrike" kern="1200" baseline="0" dirty="0" smtClean="0">
                <a:solidFill>
                  <a:schemeClr val="tx1"/>
                </a:solidFill>
                <a:latin typeface="Arial" charset="0"/>
                <a:ea typeface="ＭＳ Ｐゴシック" pitchFamily="1" charset="-128"/>
                <a:cs typeface="+mn-cs"/>
              </a:rPr>
              <a:t>Current Biology, 14</a:t>
            </a:r>
            <a:r>
              <a:rPr lang="pt-BR" sz="1200" b="0" i="0" u="none" strike="noStrike" kern="1200" baseline="0" dirty="0" smtClean="0">
                <a:solidFill>
                  <a:schemeClr val="tx1"/>
                </a:solidFill>
                <a:latin typeface="Arial" charset="0"/>
                <a:ea typeface="ＭＳ Ｐゴシック" pitchFamily="1" charset="-128"/>
                <a:cs typeface="+mn-cs"/>
              </a:rPr>
              <a:t>, pp. R1038–R1039</a:t>
            </a:r>
            <a:endParaRPr lang="en-US" altLang="en-US" dirty="0" smtClean="0">
              <a:latin typeface="Arial" panose="020B0604020202020204" pitchFamily="34" charset="0"/>
              <a:ea typeface="ＭＳ Ｐゴシック" panose="020B0600070205080204" pitchFamily="34" charset="-128"/>
            </a:endParaRPr>
          </a:p>
        </p:txBody>
      </p:sp>
      <p:sp>
        <p:nvSpPr>
          <p:cNvPr id="9011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80975C0-3E83-4B81-96D2-1FA5D150C456}" type="slidenum">
              <a:rPr lang="en-US" altLang="en-US" sz="1200"/>
              <a:pPr/>
              <a:t>16</a:t>
            </a:fld>
            <a:endParaRPr lang="en-US" altLang="en-US" sz="1200" dirty="0"/>
          </a:p>
        </p:txBody>
      </p:sp>
    </p:spTree>
    <p:extLst>
      <p:ext uri="{BB962C8B-B14F-4D97-AF65-F5344CB8AC3E}">
        <p14:creationId xmlns:p14="http://schemas.microsoft.com/office/powerpoint/2010/main" val="223424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B4A0DF-39A9-481E-BBBF-3CA18D05495D}" type="slidenum">
              <a:rPr lang="en-US" altLang="en-US" sz="1200"/>
              <a:pPr/>
              <a:t>18</a:t>
            </a:fld>
            <a:endParaRPr lang="en-US" altLang="en-US" sz="1200"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46967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526A87-1CBF-4227-B9CF-796740F94669}" type="slidenum">
              <a:rPr lang="en-US" altLang="en-US" sz="1200"/>
              <a:pPr/>
              <a:t>19</a:t>
            </a:fld>
            <a:endParaRPr lang="en-US" altLang="en-US" sz="12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50113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8.7 The suprachiasmatic nucleus (SCN) of rats and humans</a:t>
            </a:r>
          </a:p>
          <a:p>
            <a:r>
              <a:rPr lang="en-US" sz="1200" b="0" i="0" u="none" strike="noStrike" kern="1200" baseline="0" dirty="0" smtClean="0">
                <a:solidFill>
                  <a:schemeClr val="tx1"/>
                </a:solidFill>
                <a:latin typeface="Arial" charset="0"/>
                <a:ea typeface="ＭＳ Ｐゴシック" pitchFamily="1" charset="-128"/>
                <a:cs typeface="+mn-cs"/>
              </a:rPr>
              <a:t>The SCN is at the base of the brain, as seen in these coronal sections through the plane of the anterior hypothalamus. Each rat was injected with radioactive </a:t>
            </a:r>
          </a:p>
          <a:p>
            <a:r>
              <a:rPr lang="en-US" sz="1200" b="0" i="0" u="none" strike="noStrike" kern="1200" baseline="0" dirty="0" smtClean="0">
                <a:solidFill>
                  <a:schemeClr val="tx1"/>
                </a:solidFill>
                <a:latin typeface="Arial" charset="0"/>
                <a:ea typeface="ＭＳ Ｐゴシック" pitchFamily="1" charset="-128"/>
                <a:cs typeface="+mn-cs"/>
              </a:rPr>
              <a:t>2-deoxyglucose, which is absorbed by the most active neurons. A high level of absorption of this chemical produces a dark appearance on the slide. Note the greater</a:t>
            </a:r>
          </a:p>
          <a:p>
            <a:r>
              <a:rPr lang="en-US" sz="1200" b="0" i="0" u="none" strike="noStrike" kern="1200" baseline="0" dirty="0" smtClean="0">
                <a:solidFill>
                  <a:schemeClr val="tx1"/>
                </a:solidFill>
                <a:latin typeface="Arial" charset="0"/>
                <a:ea typeface="ＭＳ Ｐゴシック" pitchFamily="1" charset="-128"/>
                <a:cs typeface="+mn-cs"/>
              </a:rPr>
              <a:t>activity in SCN neurons of a rat injected during the day (a), than in one injected at night (b). (c) A sagittal section through a human brain showing the location of the SCN and the pineal gland. </a:t>
            </a:r>
          </a:p>
          <a:p>
            <a:r>
              <a:rPr lang="en-US" sz="1200" b="0" i="0" u="none" strike="noStrike" kern="1200" baseline="0" dirty="0" smtClean="0">
                <a:solidFill>
                  <a:schemeClr val="tx1"/>
                </a:solidFill>
                <a:latin typeface="Arial" charset="0"/>
                <a:ea typeface="ＭＳ Ｐゴシック" pitchFamily="1" charset="-128"/>
                <a:cs typeface="+mn-cs"/>
              </a:rPr>
              <a:t>Adapted from “Suprachiasmatic nucleus: Use of 14C-labeled deoxyglucose uptake as a functional marker,” by W. J. Schwartz &amp; H. Gainer, </a:t>
            </a:r>
            <a:r>
              <a:rPr lang="en-US" sz="1200" b="0" i="1" u="none" strike="noStrike" kern="1200" baseline="0" dirty="0" smtClean="0">
                <a:solidFill>
                  <a:schemeClr val="tx1"/>
                </a:solidFill>
                <a:latin typeface="Arial" charset="0"/>
                <a:ea typeface="ＭＳ Ｐゴシック" pitchFamily="1" charset="-128"/>
                <a:cs typeface="+mn-cs"/>
              </a:rPr>
              <a:t>Science 1977, 197</a:t>
            </a:r>
            <a:r>
              <a:rPr lang="en-US" sz="1200" b="0" i="0" u="none" strike="noStrike" kern="1200" baseline="0" dirty="0" smtClean="0">
                <a:solidFill>
                  <a:schemeClr val="tx1"/>
                </a:solidFill>
                <a:latin typeface="Arial" charset="0"/>
                <a:ea typeface="ＭＳ Ｐゴシック" pitchFamily="1" charset="-128"/>
                <a:cs typeface="+mn-cs"/>
              </a:rPr>
              <a:t>: pp. 1089–1091, AAAS/American Association for the Advancement of Science</a:t>
            </a:r>
            <a:endParaRPr lang="en-US" altLang="en-US" dirty="0" smtClean="0">
              <a:latin typeface="Arial" panose="020B0604020202020204" pitchFamily="34" charset="0"/>
              <a:ea typeface="ＭＳ Ｐゴシック" panose="020B0600070205080204" pitchFamily="34" charset="-128"/>
            </a:endParaRPr>
          </a:p>
        </p:txBody>
      </p:sp>
      <p:sp>
        <p:nvSpPr>
          <p:cNvPr id="9933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D15ED4-5FD8-466E-A23C-254FD010EDDB}" type="slidenum">
              <a:rPr lang="en-US" altLang="en-US" sz="1200"/>
              <a:pPr/>
              <a:t>20</a:t>
            </a:fld>
            <a:endParaRPr lang="en-US" altLang="en-US" sz="1200" dirty="0"/>
          </a:p>
        </p:txBody>
      </p:sp>
    </p:spTree>
    <p:extLst>
      <p:ext uri="{BB962C8B-B14F-4D97-AF65-F5344CB8AC3E}">
        <p14:creationId xmlns:p14="http://schemas.microsoft.com/office/powerpoint/2010/main" val="3439648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19ACE06-8E84-4854-AFB0-95EE6880DB5C}" type="slidenum">
              <a:rPr lang="en-US" altLang="en-US" sz="1200"/>
              <a:pPr/>
              <a:t>21</a:t>
            </a:fld>
            <a:endParaRPr lang="en-US" altLang="en-US" sz="1200"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58285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ＭＳ Ｐゴシック" pitchFamily="1" charset="-128"/>
                <a:cs typeface="+mn-cs"/>
              </a:rPr>
              <a:t>Sleep is an important part of life for nearly all animals.</a:t>
            </a:r>
            <a:endParaRPr lang="en-US" dirty="0"/>
          </a:p>
        </p:txBody>
      </p:sp>
      <p:sp>
        <p:nvSpPr>
          <p:cNvPr id="4" name="Slide Number Placeholder 3"/>
          <p:cNvSpPr>
            <a:spLocks noGrp="1"/>
          </p:cNvSpPr>
          <p:nvPr>
            <p:ph type="sldNum" sz="quarter" idx="10"/>
          </p:nvPr>
        </p:nvSpPr>
        <p:spPr/>
        <p:txBody>
          <a:bodyPr/>
          <a:lstStyle/>
          <a:p>
            <a:fld id="{00321A21-8ABB-4D3C-9FCB-2E36293FF87F}" type="slidenum">
              <a:rPr lang="en-US" altLang="en-US" smtClean="0"/>
              <a:pPr/>
              <a:t>3</a:t>
            </a:fld>
            <a:endParaRPr lang="en-US" altLang="en-US" dirty="0"/>
          </a:p>
        </p:txBody>
      </p:sp>
    </p:spTree>
    <p:extLst>
      <p:ext uri="{BB962C8B-B14F-4D97-AF65-F5344CB8AC3E}">
        <p14:creationId xmlns:p14="http://schemas.microsoft.com/office/powerpoint/2010/main" val="870436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537E51-8432-4EFD-9119-75D18CB753AA}" type="slidenum">
              <a:rPr lang="en-US" altLang="en-US" sz="1200"/>
              <a:pPr/>
              <a:t>22</a:t>
            </a:fld>
            <a:endParaRPr lang="en-US" altLang="en-US" sz="1200"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0797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8.8 A blind mole rat</a:t>
            </a:r>
          </a:p>
          <a:p>
            <a:r>
              <a:rPr lang="en-US" sz="1200" b="0" i="0" u="none" strike="noStrike" kern="1200" baseline="0" dirty="0" smtClean="0">
                <a:solidFill>
                  <a:schemeClr val="tx1"/>
                </a:solidFill>
                <a:latin typeface="Arial" charset="0"/>
                <a:ea typeface="ＭＳ Ｐゴシック" pitchFamily="1" charset="-128"/>
                <a:cs typeface="+mn-cs"/>
              </a:rPr>
              <a:t>Although blind mole rats are blind in other regards, they reset their circadian rhythms in response to light.</a:t>
            </a:r>
            <a:br>
              <a:rPr lang="en-US" sz="1200" b="0" i="0" u="none" strike="noStrike" kern="1200" baseline="0" dirty="0" smtClean="0">
                <a:solidFill>
                  <a:schemeClr val="tx1"/>
                </a:solidFill>
                <a:latin typeface="Arial" charset="0"/>
                <a:ea typeface="ＭＳ Ｐゴシック" pitchFamily="1" charset="-128"/>
                <a:cs typeface="+mn-cs"/>
              </a:rPr>
            </a:br>
            <a:r>
              <a:rPr lang="en-US" sz="1200" b="0" i="0" u="none" strike="noStrike" kern="1200" baseline="0" dirty="0" smtClean="0">
                <a:solidFill>
                  <a:schemeClr val="tx1"/>
                </a:solidFill>
                <a:latin typeface="Arial" charset="0"/>
                <a:ea typeface="ＭＳ Ｐゴシック" pitchFamily="1" charset="-128"/>
                <a:cs typeface="+mn-cs"/>
              </a:rPr>
              <a:t>Courtesy of Eviatar Nevo</a:t>
            </a:r>
            <a:endParaRPr lang="en-US" altLang="en-US" dirty="0" smtClean="0">
              <a:latin typeface="Arial" panose="020B0604020202020204" pitchFamily="34" charset="0"/>
              <a:ea typeface="ＭＳ Ｐゴシック" panose="020B0600070205080204" pitchFamily="34" charset="-128"/>
            </a:endParaRPr>
          </a:p>
        </p:txBody>
      </p:sp>
      <p:sp>
        <p:nvSpPr>
          <p:cNvPr id="1024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ABC8B9-97B6-4441-93A4-FE3E60024240}" type="slidenum">
              <a:rPr lang="en-US" altLang="en-US" sz="1200"/>
              <a:pPr/>
              <a:t>23</a:t>
            </a:fld>
            <a:endParaRPr lang="en-US" altLang="en-US" sz="1200" dirty="0"/>
          </a:p>
        </p:txBody>
      </p:sp>
    </p:spTree>
    <p:extLst>
      <p:ext uri="{BB962C8B-B14F-4D97-AF65-F5344CB8AC3E}">
        <p14:creationId xmlns:p14="http://schemas.microsoft.com/office/powerpoint/2010/main" val="3582613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5860F9-866B-4E57-9600-61D085702AE0}" type="slidenum">
              <a:rPr lang="en-US" altLang="en-US" sz="1200"/>
              <a:pPr/>
              <a:t>24</a:t>
            </a:fld>
            <a:endParaRPr lang="en-US" altLang="en-US" sz="120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63702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5860F9-866B-4E57-9600-61D085702AE0}" type="slidenum">
              <a:rPr lang="en-US" altLang="en-US" sz="1200"/>
              <a:pPr/>
              <a:t>25</a:t>
            </a:fld>
            <a:endParaRPr lang="en-US" altLang="en-US" sz="120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63702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8.9 Feedback between proteins and genes to control sleepiness</a:t>
            </a:r>
          </a:p>
          <a:p>
            <a:r>
              <a:rPr lang="en-US" sz="1200" b="0" i="0" u="none" strike="noStrike" kern="1200" baseline="0" dirty="0" smtClean="0">
                <a:solidFill>
                  <a:schemeClr val="tx1"/>
                </a:solidFill>
                <a:latin typeface="Arial" charset="0"/>
                <a:ea typeface="ＭＳ Ｐゴシック" pitchFamily="1" charset="-128"/>
                <a:cs typeface="+mn-cs"/>
              </a:rPr>
              <a:t>In fruit flies (</a:t>
            </a:r>
            <a:r>
              <a:rPr lang="en-US" sz="1200" b="0" i="1" u="none" strike="noStrike" kern="1200" baseline="0" dirty="0" smtClean="0">
                <a:solidFill>
                  <a:schemeClr val="tx1"/>
                </a:solidFill>
                <a:latin typeface="Arial" charset="0"/>
                <a:ea typeface="ＭＳ Ｐゴシック" pitchFamily="1" charset="-128"/>
                <a:cs typeface="+mn-cs"/>
              </a:rPr>
              <a:t>Drosophila</a:t>
            </a:r>
            <a:r>
              <a:rPr lang="en-US" sz="1200" b="0" i="0" u="none" strike="noStrike" kern="1200" baseline="0" dirty="0" smtClean="0">
                <a:solidFill>
                  <a:schemeClr val="tx1"/>
                </a:solidFill>
                <a:latin typeface="Arial" charset="0"/>
                <a:ea typeface="ＭＳ Ｐゴシック" pitchFamily="1" charset="-128"/>
                <a:cs typeface="+mn-cs"/>
              </a:rPr>
              <a:t>), the concentrations of the mRNA levels for PER and TIM oscillate over a day, and so do the proteins that they produce.</a:t>
            </a:r>
            <a:br>
              <a:rPr lang="en-US" sz="1200" b="0" i="0" u="none" strike="noStrike" kern="1200" baseline="0" dirty="0" smtClean="0">
                <a:solidFill>
                  <a:schemeClr val="tx1"/>
                </a:solidFill>
                <a:latin typeface="Arial" charset="0"/>
                <a:ea typeface="ＭＳ Ｐゴシック" pitchFamily="1" charset="-128"/>
                <a:cs typeface="+mn-cs"/>
              </a:rPr>
            </a:br>
            <a:r>
              <a:rPr lang="en-US" sz="1200" b="0" i="0" u="none" strike="noStrike" kern="1200" baseline="0" dirty="0" smtClean="0">
                <a:solidFill>
                  <a:schemeClr val="tx1"/>
                </a:solidFill>
                <a:latin typeface="Arial" charset="0"/>
                <a:ea typeface="ＭＳ Ｐゴシック" pitchFamily="1" charset="-128"/>
                <a:cs typeface="+mn-cs"/>
              </a:rPr>
              <a:t>© Cengage Learning</a:t>
            </a:r>
            <a:endParaRPr lang="en-US" altLang="en-US" dirty="0" smtClean="0">
              <a:latin typeface="Arial" panose="020B0604020202020204" pitchFamily="34" charset="0"/>
              <a:ea typeface="ＭＳ Ｐゴシック" panose="020B0600070205080204" pitchFamily="34" charset="-128"/>
            </a:endParaRPr>
          </a:p>
        </p:txBody>
      </p:sp>
      <p:sp>
        <p:nvSpPr>
          <p:cNvPr id="10445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AC438E-1421-448C-BA40-C724F75788FC}" type="slidenum">
              <a:rPr lang="en-US" altLang="en-US" sz="1200"/>
              <a:pPr/>
              <a:t>26</a:t>
            </a:fld>
            <a:endParaRPr lang="en-US" altLang="en-US" sz="1200" dirty="0"/>
          </a:p>
        </p:txBody>
      </p:sp>
    </p:spTree>
    <p:extLst>
      <p:ext uri="{BB962C8B-B14F-4D97-AF65-F5344CB8AC3E}">
        <p14:creationId xmlns:p14="http://schemas.microsoft.com/office/powerpoint/2010/main" val="270543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46722F-1A8A-445E-859D-6EDA7414C6BA}" type="slidenum">
              <a:rPr lang="en-US" altLang="en-US" sz="1200"/>
              <a:pPr/>
              <a:t>27</a:t>
            </a:fld>
            <a:endParaRPr lang="en-US" altLang="en-US" sz="1200"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21575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C35CC6-CCAA-409C-8A2E-1686793F9FD0}" type="slidenum">
              <a:rPr lang="en-US" altLang="en-US" sz="1200"/>
              <a:pPr/>
              <a:t>28</a:t>
            </a:fld>
            <a:endParaRPr lang="en-US" altLang="en-US" sz="1200"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22293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10752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E5348B-3896-4BF3-A389-6A84F4424A5C}" type="slidenum">
              <a:rPr lang="en-US" altLang="en-US" sz="1200"/>
              <a:pPr/>
              <a:t>30</a:t>
            </a:fld>
            <a:endParaRPr lang="en-US" altLang="en-US" sz="1200" dirty="0"/>
          </a:p>
        </p:txBody>
      </p:sp>
    </p:spTree>
    <p:extLst>
      <p:ext uri="{BB962C8B-B14F-4D97-AF65-F5344CB8AC3E}">
        <p14:creationId xmlns:p14="http://schemas.microsoft.com/office/powerpoint/2010/main" val="889502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10854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7860C9-4EE5-41F0-86DB-B0DC6D9ECC7D}" type="slidenum">
              <a:rPr lang="en-US" altLang="en-US" sz="1200"/>
              <a:pPr/>
              <a:t>31</a:t>
            </a:fld>
            <a:endParaRPr lang="en-US" altLang="en-US" sz="1200" dirty="0"/>
          </a:p>
        </p:txBody>
      </p:sp>
    </p:spTree>
    <p:extLst>
      <p:ext uri="{BB962C8B-B14F-4D97-AF65-F5344CB8AC3E}">
        <p14:creationId xmlns:p14="http://schemas.microsoft.com/office/powerpoint/2010/main" val="2296103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10854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7860C9-4EE5-41F0-86DB-B0DC6D9ECC7D}" type="slidenum">
              <a:rPr lang="en-US" altLang="en-US" sz="1200"/>
              <a:pPr/>
              <a:t>32</a:t>
            </a:fld>
            <a:endParaRPr lang="en-US" altLang="en-US" sz="1200" dirty="0"/>
          </a:p>
        </p:txBody>
      </p:sp>
    </p:spTree>
    <p:extLst>
      <p:ext uri="{BB962C8B-B14F-4D97-AF65-F5344CB8AC3E}">
        <p14:creationId xmlns:p14="http://schemas.microsoft.com/office/powerpoint/2010/main" val="229610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0EA5DF-FA15-4DB1-8791-9CBA9C991C72}" type="slidenum">
              <a:rPr lang="en-US" altLang="en-US" sz="1200"/>
              <a:pPr/>
              <a:t>4</a:t>
            </a:fld>
            <a:endParaRPr lang="en-US" altLang="en-US" sz="1200"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39185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10957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941763-0A32-4CBA-83F4-307AFB0E106E}" type="slidenum">
              <a:rPr lang="en-US" altLang="en-US" sz="1200"/>
              <a:pPr/>
              <a:t>33</a:t>
            </a:fld>
            <a:endParaRPr lang="en-US" altLang="en-US" sz="1200" dirty="0"/>
          </a:p>
        </p:txBody>
      </p:sp>
    </p:spTree>
    <p:extLst>
      <p:ext uri="{BB962C8B-B14F-4D97-AF65-F5344CB8AC3E}">
        <p14:creationId xmlns:p14="http://schemas.microsoft.com/office/powerpoint/2010/main" val="3377108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10957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941763-0A32-4CBA-83F4-307AFB0E106E}" type="slidenum">
              <a:rPr lang="en-US" altLang="en-US" sz="1200"/>
              <a:pPr/>
              <a:t>34</a:t>
            </a:fld>
            <a:endParaRPr lang="en-US" altLang="en-US" sz="1200" dirty="0"/>
          </a:p>
        </p:txBody>
      </p:sp>
    </p:spTree>
    <p:extLst>
      <p:ext uri="{BB962C8B-B14F-4D97-AF65-F5344CB8AC3E}">
        <p14:creationId xmlns:p14="http://schemas.microsoft.com/office/powerpoint/2010/main" val="3377108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FA1E55-AAB5-4E21-9FD2-6C7FE97FA50F}" type="slidenum">
              <a:rPr lang="en-US" altLang="en-US" sz="1200"/>
              <a:pPr/>
              <a:t>35</a:t>
            </a:fld>
            <a:endParaRPr lang="en-US" altLang="en-US" sz="1200"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1021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8.10 Sleeping person with electrodes in place on the scalp for recording brain activity</a:t>
            </a:r>
            <a:br>
              <a:rPr lang="en-US" sz="1200" b="1" i="0" u="none" strike="noStrike" kern="1200" baseline="0" dirty="0" smtClean="0">
                <a:solidFill>
                  <a:schemeClr val="tx1"/>
                </a:solidFill>
                <a:latin typeface="Arial" charset="0"/>
                <a:ea typeface="ＭＳ Ｐゴシック" pitchFamily="1" charset="-128"/>
                <a:cs typeface="+mn-cs"/>
              </a:rPr>
            </a:br>
            <a:r>
              <a:rPr lang="en-US" sz="1200" b="0" i="0" u="none" strike="noStrike" kern="1200" baseline="0" dirty="0" smtClean="0">
                <a:solidFill>
                  <a:schemeClr val="tx1"/>
                </a:solidFill>
                <a:latin typeface="Arial" charset="0"/>
                <a:ea typeface="ＭＳ Ｐゴシック" pitchFamily="1" charset="-128"/>
                <a:cs typeface="+mn-cs"/>
              </a:rPr>
              <a:t>Hank Morgan/Rainbow/RGB Ventures LLC dba SuperStock/Alamy</a:t>
            </a:r>
            <a:endParaRPr lang="en-US" altLang="en-US" b="1" dirty="0" smtClean="0">
              <a:latin typeface="Arial" panose="020B0604020202020204" pitchFamily="34" charset="0"/>
              <a:ea typeface="ＭＳ Ｐゴシック" panose="020B0600070205080204" pitchFamily="34" charset="-128"/>
            </a:endParaRPr>
          </a:p>
        </p:txBody>
      </p:sp>
      <p:sp>
        <p:nvSpPr>
          <p:cNvPr id="11162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B2F958-A592-459E-8BFE-EE7C0C5B3504}" type="slidenum">
              <a:rPr lang="en-US" altLang="en-US" sz="1200"/>
              <a:pPr/>
              <a:t>36</a:t>
            </a:fld>
            <a:endParaRPr lang="en-US" altLang="en-US" sz="1200" dirty="0"/>
          </a:p>
        </p:txBody>
      </p:sp>
    </p:spTree>
    <p:extLst>
      <p:ext uri="{BB962C8B-B14F-4D97-AF65-F5344CB8AC3E}">
        <p14:creationId xmlns:p14="http://schemas.microsoft.com/office/powerpoint/2010/main" val="2011520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781B97-AE7D-4375-9B06-BF5B36941422}" type="slidenum">
              <a:rPr lang="en-US" altLang="en-US" sz="1200"/>
              <a:pPr/>
              <a:t>37</a:t>
            </a:fld>
            <a:endParaRPr lang="en-US" altLang="en-US" sz="12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79627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250F74-5663-400D-BAAC-AC1B8C1DE6C6}" type="slidenum">
              <a:rPr lang="en-US" altLang="en-US" sz="1200"/>
              <a:pPr/>
              <a:t>38</a:t>
            </a:fld>
            <a:endParaRPr lang="en-US" altLang="en-US" sz="1200"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14546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ヒラギノ角ゴ Pro W3" charset="-128"/>
              </a:defRPr>
            </a:lvl1pPr>
            <a:lvl2pPr marL="37931725" indent="-37474525">
              <a:spcBef>
                <a:spcPct val="30000"/>
              </a:spcBef>
              <a:defRPr sz="1200">
                <a:solidFill>
                  <a:schemeClr val="tx1"/>
                </a:solidFill>
                <a:latin typeface="Times New Roman" pitchFamily="18" charset="0"/>
                <a:ea typeface="ヒラギノ角ゴ Pro W3"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60B5916-16C5-408A-829A-FF15AF21340F}" type="slidenum">
              <a:rPr lang="en-US" altLang="en-US">
                <a:latin typeface="Arial" charset="0"/>
                <a:ea typeface="ＭＳ Ｐゴシック" pitchFamily="34" charset="-128"/>
              </a:rPr>
              <a:pPr>
                <a:spcBef>
                  <a:spcPct val="0"/>
                </a:spcBef>
              </a:pPr>
              <a:t>39</a:t>
            </a:fld>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4048913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FD418A-5B6F-4C73-AB1F-CC6361C4CEDE}" type="slidenum">
              <a:rPr lang="en-US" altLang="en-US" sz="1200"/>
              <a:pPr/>
              <a:t>40</a:t>
            </a:fld>
            <a:endParaRPr lang="en-US" altLang="en-US" sz="1200"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50122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1F9DB2-6142-4A43-9A9C-1EDB7AAAF6BD}" type="slidenum">
              <a:rPr lang="en-US" altLang="en-US" sz="1200"/>
              <a:pPr/>
              <a:t>41</a:t>
            </a:fld>
            <a:endParaRPr lang="en-US" altLang="en-US" sz="1200"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2124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ヒラギノ角ゴ Pro W3" charset="-128"/>
              </a:defRPr>
            </a:lvl1pPr>
            <a:lvl2pPr marL="37931725" indent="-37474525">
              <a:spcBef>
                <a:spcPct val="30000"/>
              </a:spcBef>
              <a:defRPr sz="1200">
                <a:solidFill>
                  <a:schemeClr val="tx1"/>
                </a:solidFill>
                <a:latin typeface="Times New Roman" pitchFamily="18" charset="0"/>
                <a:ea typeface="ヒラギノ角ゴ Pro W3"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7EFA5E6-FA62-4E72-84C2-B2FF78055606}" type="slidenum">
              <a:rPr lang="en-US" altLang="en-US">
                <a:latin typeface="Arial" charset="0"/>
                <a:ea typeface="ＭＳ Ｐゴシック" pitchFamily="34" charset="-128"/>
              </a:rPr>
              <a:pPr>
                <a:spcBef>
                  <a:spcPct val="0"/>
                </a:spcBef>
              </a:pPr>
              <a:t>42</a:t>
            </a:fld>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30750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449AFB-2F96-4CD3-843D-DD82054ABCE5}" type="slidenum">
              <a:rPr lang="en-US" altLang="en-US" sz="1200"/>
              <a:pPr/>
              <a:t>5</a:t>
            </a:fld>
            <a:endParaRPr lang="en-US" altLang="en-US" sz="12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4402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397168B-27EE-470F-BB2B-810939CFE52C}" type="slidenum">
              <a:rPr lang="en-US" altLang="en-US" sz="1200"/>
              <a:pPr/>
              <a:t>43</a:t>
            </a:fld>
            <a:endParaRPr lang="en-US" altLang="en-US" sz="1200"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67111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8.11 Polysomnograph records from a college student</a:t>
            </a:r>
          </a:p>
          <a:p>
            <a:r>
              <a:rPr lang="en-US" sz="1200" b="0" i="0" u="none" strike="noStrike" kern="1200" baseline="0" dirty="0" smtClean="0">
                <a:solidFill>
                  <a:schemeClr val="tx1"/>
                </a:solidFill>
                <a:latin typeface="Arial" charset="0"/>
                <a:ea typeface="ＭＳ Ｐゴシック" pitchFamily="1" charset="-128"/>
                <a:cs typeface="+mn-cs"/>
              </a:rPr>
              <a:t>For each of these records, the top line is the EEG from one electrode on the scalp. The middle line is a record of eye movements. The bottom line is a time marker, indicating 1-second units. Note the abundance of slow waves in stages 3 and 4.</a:t>
            </a:r>
          </a:p>
          <a:p>
            <a:r>
              <a:rPr lang="en-US" sz="1200" b="0" i="1" u="none" strike="noStrike" kern="1200" baseline="0" dirty="0" smtClean="0">
                <a:solidFill>
                  <a:schemeClr val="tx1"/>
                </a:solidFill>
                <a:latin typeface="Arial" charset="0"/>
                <a:ea typeface="ＭＳ Ｐゴシック" pitchFamily="1" charset="-128"/>
                <a:cs typeface="+mn-cs"/>
              </a:rPr>
              <a:t>Source: </a:t>
            </a:r>
            <a:r>
              <a:rPr lang="en-US" sz="1200" b="0" i="0" u="none" strike="noStrike" kern="1200" baseline="0" dirty="0" smtClean="0">
                <a:solidFill>
                  <a:schemeClr val="tx1"/>
                </a:solidFill>
                <a:latin typeface="Arial" charset="0"/>
                <a:ea typeface="ＭＳ Ｐゴシック" pitchFamily="1" charset="-128"/>
                <a:cs typeface="+mn-cs"/>
              </a:rPr>
              <a:t>Records provided by T. E. LeVere</a:t>
            </a:r>
            <a:endParaRPr lang="en-US" altLang="en-US" dirty="0" smtClean="0">
              <a:latin typeface="Arial" panose="020B0604020202020204" pitchFamily="34" charset="0"/>
              <a:ea typeface="ＭＳ Ｐゴシック" panose="020B0600070205080204" pitchFamily="34" charset="-128"/>
            </a:endParaRPr>
          </a:p>
        </p:txBody>
      </p:sp>
      <p:sp>
        <p:nvSpPr>
          <p:cNvPr id="11674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9F15C37-B2EB-47F0-9567-C034BFB47FD3}" type="slidenum">
              <a:rPr lang="en-US" altLang="en-US" sz="1200"/>
              <a:pPr/>
              <a:t>44</a:t>
            </a:fld>
            <a:endParaRPr lang="en-US" altLang="en-US" sz="1200" dirty="0"/>
          </a:p>
        </p:txBody>
      </p:sp>
    </p:spTree>
    <p:extLst>
      <p:ext uri="{BB962C8B-B14F-4D97-AF65-F5344CB8AC3E}">
        <p14:creationId xmlns:p14="http://schemas.microsoft.com/office/powerpoint/2010/main" val="4030334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265CC1-27FA-437F-8447-F56C6F6DE916}" type="slidenum">
              <a:rPr lang="en-US" altLang="en-US" sz="1200"/>
              <a:pPr/>
              <a:t>45</a:t>
            </a:fld>
            <a:endParaRPr lang="en-US" alt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37814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265CC1-27FA-437F-8447-F56C6F6DE916}" type="slidenum">
              <a:rPr lang="en-US" altLang="en-US" sz="1200"/>
              <a:pPr/>
              <a:t>46</a:t>
            </a:fld>
            <a:endParaRPr lang="en-US" alt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37814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8.12 Sleep stages on three nights</a:t>
            </a:r>
          </a:p>
          <a:p>
            <a:r>
              <a:rPr lang="en-US" sz="1200" b="0" i="0" u="none" strike="noStrike" kern="1200" baseline="0" dirty="0" smtClean="0">
                <a:solidFill>
                  <a:schemeClr val="tx1"/>
                </a:solidFill>
                <a:latin typeface="Arial" charset="0"/>
                <a:ea typeface="ＭＳ Ｐゴシック" pitchFamily="1" charset="-128"/>
                <a:cs typeface="+mn-cs"/>
              </a:rPr>
              <a:t>Columns indicate awake (A) and sleep stages 2, 3, 4, and REM. Deflections in the line at the bottom of each chart indicate shifts in body position. Note that</a:t>
            </a:r>
          </a:p>
          <a:p>
            <a:r>
              <a:rPr lang="en-US" sz="1200" b="0" i="0" u="none" strike="noStrike" kern="1200" baseline="0" dirty="0" smtClean="0">
                <a:solidFill>
                  <a:schemeClr val="tx1"/>
                </a:solidFill>
                <a:latin typeface="Arial" charset="0"/>
                <a:ea typeface="ＭＳ Ｐゴシック" pitchFamily="1" charset="-128"/>
                <a:cs typeface="+mn-cs"/>
              </a:rPr>
              <a:t>slow-wave sleep occurs mostly in the early part of the night’s sleep, whereas REM sleep becomes more prevalent toward the end. </a:t>
            </a:r>
            <a:br>
              <a:rPr lang="en-US" sz="1200" b="0" i="0" u="none" strike="noStrike" kern="1200" baseline="0" dirty="0" smtClean="0">
                <a:solidFill>
                  <a:schemeClr val="tx1"/>
                </a:solidFill>
                <a:latin typeface="Arial" charset="0"/>
                <a:ea typeface="ＭＳ Ｐゴシック" pitchFamily="1" charset="-128"/>
                <a:cs typeface="+mn-cs"/>
              </a:rPr>
            </a:br>
            <a:r>
              <a:rPr lang="en-US" sz="1200" b="0" i="1" u="none" strike="noStrike" kern="1200" baseline="0" dirty="0" smtClean="0">
                <a:solidFill>
                  <a:schemeClr val="tx1"/>
                </a:solidFill>
                <a:latin typeface="Arial" charset="0"/>
                <a:ea typeface="ＭＳ Ｐゴシック" pitchFamily="1" charset="-128"/>
                <a:cs typeface="+mn-cs"/>
              </a:rPr>
              <a:t>Source: </a:t>
            </a:r>
            <a:r>
              <a:rPr lang="en-US" sz="1200" b="0" i="0" u="none" strike="noStrike" kern="1200" baseline="0" dirty="0" smtClean="0">
                <a:solidFill>
                  <a:schemeClr val="tx1"/>
                </a:solidFill>
                <a:latin typeface="Arial" charset="0"/>
                <a:ea typeface="ＭＳ Ｐゴシック" pitchFamily="1" charset="-128"/>
                <a:cs typeface="+mn-cs"/>
              </a:rPr>
              <a:t>Based on Dement &amp; Kleitman, 1957a</a:t>
            </a:r>
            <a:endParaRPr lang="en-US" altLang="en-US" dirty="0" smtClean="0">
              <a:latin typeface="Arial" panose="020B0604020202020204" pitchFamily="34" charset="0"/>
              <a:ea typeface="ＭＳ Ｐゴシック" panose="020B0600070205080204" pitchFamily="34" charset="-128"/>
            </a:endParaRPr>
          </a:p>
        </p:txBody>
      </p:sp>
      <p:sp>
        <p:nvSpPr>
          <p:cNvPr id="11981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279DB5-8689-47DA-9C17-72C966A72287}" type="slidenum">
              <a:rPr lang="en-US" altLang="en-US" sz="1200"/>
              <a:pPr/>
              <a:t>47</a:t>
            </a:fld>
            <a:endParaRPr lang="en-US" altLang="en-US" sz="1200" dirty="0"/>
          </a:p>
        </p:txBody>
      </p:sp>
    </p:spTree>
    <p:extLst>
      <p:ext uri="{BB962C8B-B14F-4D97-AF65-F5344CB8AC3E}">
        <p14:creationId xmlns:p14="http://schemas.microsoft.com/office/powerpoint/2010/main" val="2449180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8.12 Sleep stages on three nights</a:t>
            </a:r>
          </a:p>
          <a:p>
            <a:r>
              <a:rPr lang="en-US" sz="1200" b="0" i="0" u="none" strike="noStrike" kern="1200" baseline="0" dirty="0" smtClean="0">
                <a:solidFill>
                  <a:schemeClr val="tx1"/>
                </a:solidFill>
                <a:latin typeface="Arial" charset="0"/>
                <a:ea typeface="ＭＳ Ｐゴシック" pitchFamily="1" charset="-128"/>
                <a:cs typeface="+mn-cs"/>
              </a:rPr>
              <a:t>Columns indicate awake (A) and sleep stages 2, 3, 4, and REM. Deflections in the line at the bottom of each chart indicate shifts in body position. Note that</a:t>
            </a:r>
          </a:p>
          <a:p>
            <a:r>
              <a:rPr lang="en-US" sz="1200" b="0" i="0" u="none" strike="noStrike" kern="1200" baseline="0" dirty="0" smtClean="0">
                <a:solidFill>
                  <a:schemeClr val="tx1"/>
                </a:solidFill>
                <a:latin typeface="Arial" charset="0"/>
                <a:ea typeface="ＭＳ Ｐゴシック" pitchFamily="1" charset="-128"/>
                <a:cs typeface="+mn-cs"/>
              </a:rPr>
              <a:t>slow-wave sleep occurs mostly in the early part of the night’s sleep, whereas REM sleep becomes more prevalent toward the end. </a:t>
            </a:r>
            <a:br>
              <a:rPr lang="en-US" sz="1200" b="0" i="0" u="none" strike="noStrike" kern="1200" baseline="0" dirty="0" smtClean="0">
                <a:solidFill>
                  <a:schemeClr val="tx1"/>
                </a:solidFill>
                <a:latin typeface="Arial" charset="0"/>
                <a:ea typeface="ＭＳ Ｐゴシック" pitchFamily="1" charset="-128"/>
                <a:cs typeface="+mn-cs"/>
              </a:rPr>
            </a:br>
            <a:r>
              <a:rPr lang="en-US" sz="1200" b="0" i="1" u="none" strike="noStrike" kern="1200" baseline="0" dirty="0" smtClean="0">
                <a:solidFill>
                  <a:schemeClr val="tx1"/>
                </a:solidFill>
                <a:latin typeface="Arial" charset="0"/>
                <a:ea typeface="ＭＳ Ｐゴシック" pitchFamily="1" charset="-128"/>
                <a:cs typeface="+mn-cs"/>
              </a:rPr>
              <a:t>Source: </a:t>
            </a:r>
            <a:r>
              <a:rPr lang="en-US" sz="1200" b="0" i="0" u="none" strike="noStrike" kern="1200" baseline="0" dirty="0" smtClean="0">
                <a:solidFill>
                  <a:schemeClr val="tx1"/>
                </a:solidFill>
                <a:latin typeface="Arial" charset="0"/>
                <a:ea typeface="ＭＳ Ｐゴシック" pitchFamily="1" charset="-128"/>
                <a:cs typeface="+mn-cs"/>
              </a:rPr>
              <a:t>Based on Dement &amp; Kleitman, 1957a</a:t>
            </a:r>
            <a:endParaRPr lang="en-US" altLang="en-US" dirty="0" smtClean="0">
              <a:latin typeface="Arial" panose="020B0604020202020204" pitchFamily="34" charset="0"/>
              <a:ea typeface="ＭＳ Ｐゴシック" panose="020B0600070205080204" pitchFamily="34" charset="-128"/>
            </a:endParaRPr>
          </a:p>
        </p:txBody>
      </p:sp>
      <p:sp>
        <p:nvSpPr>
          <p:cNvPr id="11981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279DB5-8689-47DA-9C17-72C966A72287}" type="slidenum">
              <a:rPr lang="en-US" altLang="en-US" sz="1200"/>
              <a:pPr/>
              <a:t>48</a:t>
            </a:fld>
            <a:endParaRPr lang="en-US" altLang="en-US" sz="1200" dirty="0"/>
          </a:p>
        </p:txBody>
      </p:sp>
    </p:spTree>
    <p:extLst>
      <p:ext uri="{BB962C8B-B14F-4D97-AF65-F5344CB8AC3E}">
        <p14:creationId xmlns:p14="http://schemas.microsoft.com/office/powerpoint/2010/main" val="2449180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6DF166-31A7-4D9D-8B45-7D26E162EE74}" type="slidenum">
              <a:rPr lang="en-US" altLang="en-US" sz="1200"/>
              <a:pPr/>
              <a:t>49</a:t>
            </a:fld>
            <a:endParaRPr lang="en-US" altLang="en-US" sz="1200"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31671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5FA720-8FA5-43FA-BEED-FC86C7850D61}" type="slidenum">
              <a:rPr lang="en-US" altLang="en-US" sz="1200"/>
              <a:pPr/>
              <a:t>50</a:t>
            </a:fld>
            <a:endParaRPr lang="en-US" altLang="en-US" sz="1200"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793856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34ACA9-E62C-44F7-961B-E2DF3D98BD9A}" type="slidenum">
              <a:rPr lang="en-US" altLang="en-US" sz="1200"/>
              <a:pPr/>
              <a:t>51</a:t>
            </a:fld>
            <a:endParaRPr lang="en-US" altLang="en-US" sz="12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542684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1B0B8F-F0EE-47CB-BC37-BA069BFEC2D4}" type="slidenum">
              <a:rPr lang="en-US" altLang="en-US" sz="1200"/>
              <a:pPr/>
              <a:t>52</a:t>
            </a:fld>
            <a:endParaRPr lang="en-US" altLang="en-US" sz="1200"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138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8.1 Activity record of a flying squirrel kept in constant darkness</a:t>
            </a:r>
          </a:p>
          <a:p>
            <a:r>
              <a:rPr lang="en-US" sz="1200" b="0" i="0" u="none" strike="noStrike" kern="1200" baseline="0" dirty="0" smtClean="0">
                <a:solidFill>
                  <a:schemeClr val="tx1"/>
                </a:solidFill>
                <a:latin typeface="Arial" charset="0"/>
                <a:ea typeface="ＭＳ Ｐゴシック" pitchFamily="1" charset="-128"/>
                <a:cs typeface="+mn-cs"/>
              </a:rPr>
              <a:t>The thickened segments indicate periods of activity as measured by a running wheel. Note that this free-running activity cycle lasts slightly less than 24 hours.</a:t>
            </a:r>
          </a:p>
          <a:p>
            <a:r>
              <a:rPr lang="en-US" sz="1200" b="0" i="0" u="none" strike="noStrike" kern="1200" baseline="0" dirty="0" smtClean="0">
                <a:solidFill>
                  <a:schemeClr val="tx1"/>
                </a:solidFill>
                <a:latin typeface="Arial" charset="0"/>
                <a:ea typeface="ＭＳ Ｐゴシック" pitchFamily="1" charset="-128"/>
                <a:cs typeface="+mn-cs"/>
              </a:rPr>
              <a:t>Adapted from “Phase Control of Activity in a Rodent,” by P. J. DeCoursey, </a:t>
            </a:r>
            <a:r>
              <a:rPr lang="en-US" sz="1200" b="0" i="1" u="none" strike="noStrike" kern="1200" baseline="0" dirty="0" smtClean="0">
                <a:solidFill>
                  <a:schemeClr val="tx1"/>
                </a:solidFill>
                <a:latin typeface="Arial" charset="0"/>
                <a:ea typeface="ＭＳ Ｐゴシック" pitchFamily="1" charset="-128"/>
                <a:cs typeface="+mn-cs"/>
              </a:rPr>
              <a:t>Cold Spring Harbor Symposia on Quantitative Biology, 1960, 25, </a:t>
            </a:r>
            <a:r>
              <a:rPr lang="en-US" sz="1200" b="0" i="0" u="none" strike="noStrike" kern="1200" baseline="0" dirty="0" smtClean="0">
                <a:solidFill>
                  <a:schemeClr val="tx1"/>
                </a:solidFill>
                <a:latin typeface="Arial" charset="0"/>
                <a:ea typeface="ＭＳ Ｐゴシック" pitchFamily="1" charset="-128"/>
                <a:cs typeface="+mn-cs"/>
              </a:rPr>
              <a:t>pp. 49–55</a:t>
            </a:r>
            <a:endParaRPr lang="en-US" altLang="en-US" dirty="0" smtClean="0">
              <a:latin typeface="Arial" panose="020B0604020202020204" pitchFamily="34" charset="0"/>
              <a:ea typeface="ＭＳ Ｐゴシック" panose="020B0600070205080204" pitchFamily="34" charset="-128"/>
            </a:endParaRPr>
          </a:p>
        </p:txBody>
      </p:sp>
      <p:sp>
        <p:nvSpPr>
          <p:cNvPr id="8602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2D198C-9E11-438D-84C6-91E471A9C92D}" type="slidenum">
              <a:rPr lang="en-US" altLang="en-US" sz="1200"/>
              <a:pPr/>
              <a:t>6</a:t>
            </a:fld>
            <a:endParaRPr lang="en-US" altLang="en-US" sz="1200" dirty="0"/>
          </a:p>
        </p:txBody>
      </p:sp>
    </p:spTree>
    <p:extLst>
      <p:ext uri="{BB962C8B-B14F-4D97-AF65-F5344CB8AC3E}">
        <p14:creationId xmlns:p14="http://schemas.microsoft.com/office/powerpoint/2010/main" val="13263301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899A0A-AE87-4D86-91F2-ACB26894CFB9}" type="slidenum">
              <a:rPr lang="en-US" altLang="en-US" sz="1200"/>
              <a:pPr/>
              <a:t>53</a:t>
            </a:fld>
            <a:endParaRPr lang="en-US" altLang="en-US" sz="1200"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32470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899A0A-AE87-4D86-91F2-ACB26894CFB9}" type="slidenum">
              <a:rPr lang="en-US" altLang="en-US" sz="1200"/>
              <a:pPr/>
              <a:t>54</a:t>
            </a:fld>
            <a:endParaRPr lang="en-US" altLang="en-US" sz="1200"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324709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7C851F-1036-4B52-A101-0BD1933165C0}" type="slidenum">
              <a:rPr lang="en-US" altLang="en-US" sz="1200"/>
              <a:pPr/>
              <a:t>55</a:t>
            </a:fld>
            <a:endParaRPr lang="en-US" altLang="en-US" sz="1200"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724989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0F0649F-9383-4CDD-835F-967EC9F94607}" type="slidenum">
              <a:rPr lang="en-US" altLang="en-US" sz="1200"/>
              <a:pPr/>
              <a:t>56</a:t>
            </a:fld>
            <a:endParaRPr lang="en-US" altLang="en-US" sz="1200"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970919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r>
              <a:rPr lang="en-US" sz="1200" b="0" i="0" u="none" strike="noStrike" kern="1200" baseline="0" dirty="0" smtClean="0">
                <a:solidFill>
                  <a:schemeClr val="tx1"/>
                </a:solidFill>
                <a:latin typeface="Arial" charset="0"/>
                <a:ea typeface="ＭＳ Ｐゴシック" pitchFamily="1" charset="-128"/>
                <a:cs typeface="+mn-cs"/>
              </a:rPr>
              <a:t>© Cengage Learning</a:t>
            </a:r>
            <a:endParaRPr lang="en-US" altLang="en-US" dirty="0" smtClean="0">
              <a:latin typeface="Arial" panose="020B0604020202020204" pitchFamily="34" charset="0"/>
              <a:ea typeface="ＭＳ Ｐゴシック" panose="020B0600070205080204" pitchFamily="34" charset="-128"/>
            </a:endParaRPr>
          </a:p>
        </p:txBody>
      </p:sp>
      <p:sp>
        <p:nvSpPr>
          <p:cNvPr id="13005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D1A7B9-C863-410A-971A-B80C49BF1AFC}" type="slidenum">
              <a:rPr lang="en-US" altLang="en-US" sz="1200"/>
              <a:pPr/>
              <a:t>57</a:t>
            </a:fld>
            <a:endParaRPr lang="en-US" altLang="en-US" sz="1200" dirty="0"/>
          </a:p>
        </p:txBody>
      </p:sp>
    </p:spTree>
    <p:extLst>
      <p:ext uri="{BB962C8B-B14F-4D97-AF65-F5344CB8AC3E}">
        <p14:creationId xmlns:p14="http://schemas.microsoft.com/office/powerpoint/2010/main" val="28374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a:t>
            </a:r>
            <a:r>
              <a:rPr lang="en-US" sz="1200" b="1" i="0" u="none" strike="noStrike" kern="1200" baseline="0" dirty="0" smtClean="0">
                <a:solidFill>
                  <a:schemeClr val="tx1"/>
                </a:solidFill>
                <a:latin typeface="Arial" charset="0"/>
                <a:ea typeface="ＭＳ Ｐゴシック" pitchFamily="1" charset="-128"/>
                <a:cs typeface="+mn-cs"/>
              </a:rPr>
              <a:t>8.14 </a:t>
            </a:r>
            <a:r>
              <a:rPr lang="en-US" sz="1200" b="0" i="0" u="none" strike="noStrike" kern="1200" baseline="0" dirty="0" smtClean="0">
                <a:solidFill>
                  <a:schemeClr val="tx1"/>
                </a:solidFill>
                <a:latin typeface="Arial" charset="0"/>
                <a:ea typeface="ＭＳ Ｐゴシック" pitchFamily="1" charset="-128"/>
                <a:cs typeface="+mn-cs"/>
              </a:rPr>
              <a:t>(13</a:t>
            </a:r>
            <a:r>
              <a:rPr lang="en-US" sz="1200" b="0" i="0" u="none" strike="noStrike" kern="1200" baseline="30000" dirty="0" smtClean="0">
                <a:solidFill>
                  <a:schemeClr val="tx1"/>
                </a:solidFill>
                <a:latin typeface="Arial" charset="0"/>
                <a:ea typeface="ＭＳ Ｐゴシック" pitchFamily="1" charset="-128"/>
                <a:cs typeface="+mn-cs"/>
              </a:rPr>
              <a:t>th</a:t>
            </a:r>
            <a:r>
              <a:rPr lang="en-US" sz="1200" b="0" i="0" u="none" strike="noStrike" kern="1200" baseline="0" dirty="0" smtClean="0">
                <a:solidFill>
                  <a:schemeClr val="tx1"/>
                </a:solidFill>
                <a:latin typeface="Arial" charset="0"/>
                <a:ea typeface="ＭＳ Ｐゴシック" pitchFamily="1" charset="-128"/>
                <a:cs typeface="+mn-cs"/>
              </a:rPr>
              <a:t> ed.; 8.13 in 12</a:t>
            </a:r>
            <a:r>
              <a:rPr lang="en-US" sz="1200" b="0" i="0" u="none" strike="noStrike" kern="1200" baseline="30000" dirty="0" smtClean="0">
                <a:solidFill>
                  <a:schemeClr val="tx1"/>
                </a:solidFill>
                <a:latin typeface="Arial" charset="0"/>
                <a:ea typeface="ＭＳ Ｐゴシック" pitchFamily="1" charset="-128"/>
                <a:cs typeface="+mn-cs"/>
              </a:rPr>
              <a:t>th</a:t>
            </a:r>
            <a:r>
              <a:rPr lang="en-US" sz="1200" b="0" i="0" u="none" strike="noStrike" kern="1200" baseline="0" dirty="0" smtClean="0">
                <a:solidFill>
                  <a:schemeClr val="tx1"/>
                </a:solidFill>
                <a:latin typeface="Arial" charset="0"/>
                <a:ea typeface="ＭＳ Ｐゴシック" pitchFamily="1" charset="-128"/>
                <a:cs typeface="+mn-cs"/>
              </a:rPr>
              <a:t> ed.)</a:t>
            </a:r>
            <a:r>
              <a:rPr lang="en-US" sz="1200" b="1" i="0" u="none" strike="noStrike" kern="1200" baseline="0" dirty="0" smtClean="0">
                <a:solidFill>
                  <a:schemeClr val="tx1"/>
                </a:solidFill>
                <a:latin typeface="Arial" charset="0"/>
                <a:ea typeface="ＭＳ Ｐゴシック" pitchFamily="1" charset="-128"/>
                <a:cs typeface="+mn-cs"/>
              </a:rPr>
              <a:t> </a:t>
            </a:r>
            <a:r>
              <a:rPr lang="en-US" sz="1200" b="1" i="0" u="none" strike="noStrike" kern="1200" baseline="0" dirty="0" smtClean="0">
                <a:solidFill>
                  <a:schemeClr val="tx1"/>
                </a:solidFill>
                <a:latin typeface="Arial" charset="0"/>
                <a:ea typeface="ＭＳ Ｐゴシック" pitchFamily="1" charset="-128"/>
                <a:cs typeface="+mn-cs"/>
              </a:rPr>
              <a:t>Brain mechanisms of sleeping and waking</a:t>
            </a:r>
          </a:p>
          <a:p>
            <a:r>
              <a:rPr lang="en-US" sz="1200" b="0" i="0" u="none" strike="noStrike" kern="1200" baseline="0" dirty="0" smtClean="0">
                <a:solidFill>
                  <a:schemeClr val="tx1"/>
                </a:solidFill>
                <a:latin typeface="Arial" charset="0"/>
                <a:ea typeface="ＭＳ Ｐゴシック" pitchFamily="1" charset="-128"/>
                <a:cs typeface="+mn-cs"/>
              </a:rPr>
              <a:t>Green arrows indicate excitatory connections. Red arrows indicate inhibitory connections. Neurotransmitters are indicated where they are known. </a:t>
            </a:r>
            <a:br>
              <a:rPr lang="en-US" sz="1200" b="0" i="0" u="none" strike="noStrike" kern="1200" baseline="0" dirty="0" smtClean="0">
                <a:solidFill>
                  <a:schemeClr val="tx1"/>
                </a:solidFill>
                <a:latin typeface="Arial" charset="0"/>
                <a:ea typeface="ＭＳ Ｐゴシック" pitchFamily="1" charset="-128"/>
                <a:cs typeface="+mn-cs"/>
              </a:rPr>
            </a:br>
            <a:r>
              <a:rPr lang="en-US" sz="1200" b="0" i="1" u="none" strike="noStrike" kern="1200" baseline="0" dirty="0" smtClean="0">
                <a:solidFill>
                  <a:schemeClr val="tx1"/>
                </a:solidFill>
                <a:latin typeface="Arial" charset="0"/>
                <a:ea typeface="ＭＳ Ｐゴシック" pitchFamily="1" charset="-128"/>
                <a:cs typeface="+mn-cs"/>
              </a:rPr>
              <a:t>Source: </a:t>
            </a:r>
            <a:r>
              <a:rPr lang="en-US" sz="1200" b="0" i="0" u="none" strike="noStrike" kern="1200" baseline="0" dirty="0" smtClean="0">
                <a:solidFill>
                  <a:schemeClr val="tx1"/>
                </a:solidFill>
                <a:latin typeface="Arial" charset="0"/>
                <a:ea typeface="ＭＳ Ｐゴシック" pitchFamily="1" charset="-128"/>
                <a:cs typeface="+mn-cs"/>
              </a:rPr>
              <a:t>Based on J.-S. Lin, Hou, Sakai, &amp; Jouvet, 1996; Robbins &amp; Everitt, 1995; Szymusiak, 1995</a:t>
            </a:r>
            <a:endParaRPr lang="en-US" altLang="en-US" dirty="0" smtClean="0">
              <a:latin typeface="Arial" panose="020B0604020202020204" pitchFamily="34" charset="0"/>
              <a:ea typeface="ＭＳ Ｐゴシック" panose="020B0600070205080204" pitchFamily="34" charset="-128"/>
            </a:endParaRPr>
          </a:p>
        </p:txBody>
      </p:sp>
      <p:sp>
        <p:nvSpPr>
          <p:cNvPr id="12390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13BFB0-CED6-473E-B762-97369CC34B92}" type="slidenum">
              <a:rPr lang="en-US" altLang="en-US" sz="1200"/>
              <a:pPr/>
              <a:t>58</a:t>
            </a:fld>
            <a:endParaRPr lang="en-US" altLang="en-US" sz="1200" dirty="0"/>
          </a:p>
        </p:txBody>
      </p:sp>
    </p:spTree>
    <p:extLst>
      <p:ext uri="{BB962C8B-B14F-4D97-AF65-F5344CB8AC3E}">
        <p14:creationId xmlns:p14="http://schemas.microsoft.com/office/powerpoint/2010/main" val="9066474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12902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4E19B6-CA5B-4D94-B5A1-A767592034FB}" type="slidenum">
              <a:rPr lang="en-US" altLang="en-US" sz="1200"/>
              <a:pPr/>
              <a:t>59</a:t>
            </a:fld>
            <a:endParaRPr lang="en-US" altLang="en-US" sz="1200" dirty="0"/>
          </a:p>
        </p:txBody>
      </p:sp>
    </p:spTree>
    <p:extLst>
      <p:ext uri="{BB962C8B-B14F-4D97-AF65-F5344CB8AC3E}">
        <p14:creationId xmlns:p14="http://schemas.microsoft.com/office/powerpoint/2010/main" val="24418251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DEFC0D-1CA2-47F5-9D00-1A4A8A9F6C49}" type="slidenum">
              <a:rPr lang="en-US" altLang="en-US" sz="1200"/>
              <a:pPr/>
              <a:t>60</a:t>
            </a:fld>
            <a:endParaRPr lang="en-US" altLang="en-US" sz="1200"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257295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BAE32A-D6AA-4F19-81AE-85205DDDEF5F}" type="slidenum">
              <a:rPr lang="en-US" altLang="en-US" sz="1200"/>
              <a:pPr/>
              <a:t>61</a:t>
            </a:fld>
            <a:endParaRPr lang="en-US" altLang="en-US" sz="1200"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067315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a:t>
            </a:r>
            <a:r>
              <a:rPr lang="en-US" sz="1200" b="1" i="0" u="none" strike="noStrike" kern="1200" baseline="0" dirty="0" smtClean="0">
                <a:solidFill>
                  <a:schemeClr val="tx1"/>
                </a:solidFill>
                <a:latin typeface="Arial" charset="0"/>
                <a:ea typeface="ＭＳ Ｐゴシック" pitchFamily="1" charset="-128"/>
                <a:cs typeface="+mn-cs"/>
              </a:rPr>
              <a:t>8.16 </a:t>
            </a:r>
            <a:r>
              <a:rPr lang="en-US" sz="1200" b="0" i="0" u="none" strike="noStrike" kern="1200" baseline="0" dirty="0" smtClean="0">
                <a:solidFill>
                  <a:schemeClr val="tx1"/>
                </a:solidFill>
                <a:latin typeface="Arial" charset="0"/>
                <a:ea typeface="ＭＳ Ｐゴシック" pitchFamily="1" charset="-128"/>
                <a:cs typeface="+mn-cs"/>
              </a:rPr>
              <a:t>(13</a:t>
            </a:r>
            <a:r>
              <a:rPr lang="en-US" sz="1200" b="0" i="0" u="none" strike="noStrike" kern="1200" baseline="30000" dirty="0" smtClean="0">
                <a:solidFill>
                  <a:schemeClr val="tx1"/>
                </a:solidFill>
                <a:latin typeface="Arial" charset="0"/>
                <a:ea typeface="ＭＳ Ｐゴシック" pitchFamily="1" charset="-128"/>
                <a:cs typeface="+mn-cs"/>
              </a:rPr>
              <a:t>th</a:t>
            </a:r>
            <a:r>
              <a:rPr lang="en-US" sz="1200" b="0" i="0" u="none" strike="noStrike" kern="1200" baseline="0" dirty="0" smtClean="0">
                <a:solidFill>
                  <a:schemeClr val="tx1"/>
                </a:solidFill>
                <a:latin typeface="Arial" charset="0"/>
                <a:ea typeface="ＭＳ Ｐゴシック" pitchFamily="1" charset="-128"/>
                <a:cs typeface="+mn-cs"/>
              </a:rPr>
              <a:t> ed.; 8.15 in 12</a:t>
            </a:r>
            <a:r>
              <a:rPr lang="en-US" sz="1200" b="0" i="0" u="none" strike="noStrike" kern="1200" baseline="30000" dirty="0" smtClean="0">
                <a:solidFill>
                  <a:schemeClr val="tx1"/>
                </a:solidFill>
                <a:latin typeface="Arial" charset="0"/>
                <a:ea typeface="ＭＳ Ｐゴシック" pitchFamily="1" charset="-128"/>
                <a:cs typeface="+mn-cs"/>
              </a:rPr>
              <a:t>th</a:t>
            </a:r>
            <a:r>
              <a:rPr lang="en-US" sz="1200" b="0" i="0" u="none" strike="noStrike" kern="1200" baseline="0" dirty="0" smtClean="0">
                <a:solidFill>
                  <a:schemeClr val="tx1"/>
                </a:solidFill>
                <a:latin typeface="Arial" charset="0"/>
                <a:ea typeface="ＭＳ Ｐゴシック" pitchFamily="1" charset="-128"/>
                <a:cs typeface="+mn-cs"/>
              </a:rPr>
              <a:t> ed.) </a:t>
            </a:r>
            <a:r>
              <a:rPr lang="en-US" sz="1200" b="1" i="0" u="none" strike="noStrike" kern="1200" baseline="0" dirty="0" smtClean="0">
                <a:solidFill>
                  <a:schemeClr val="tx1"/>
                </a:solidFill>
                <a:latin typeface="Arial" charset="0"/>
                <a:ea typeface="ＭＳ Ｐゴシック" pitchFamily="1" charset="-128"/>
                <a:cs typeface="+mn-cs"/>
              </a:rPr>
              <a:t>PGO </a:t>
            </a:r>
            <a:r>
              <a:rPr lang="en-US" sz="1200" b="1" i="0" u="none" strike="noStrike" kern="1200" baseline="0" dirty="0" smtClean="0">
                <a:solidFill>
                  <a:schemeClr val="tx1"/>
                </a:solidFill>
                <a:latin typeface="Arial" charset="0"/>
                <a:ea typeface="ＭＳ Ｐゴシック" pitchFamily="1" charset="-128"/>
                <a:cs typeface="+mn-cs"/>
              </a:rPr>
              <a:t>waves</a:t>
            </a:r>
          </a:p>
          <a:p>
            <a:r>
              <a:rPr lang="en-US" sz="1200" b="0" i="0" u="none" strike="noStrike" kern="1200" baseline="0" dirty="0" smtClean="0">
                <a:solidFill>
                  <a:schemeClr val="tx1"/>
                </a:solidFill>
                <a:latin typeface="Arial" charset="0"/>
                <a:ea typeface="ＭＳ Ｐゴシック" pitchFamily="1" charset="-128"/>
                <a:cs typeface="+mn-cs"/>
              </a:rPr>
              <a:t>PGO waves start in the pons (P) and then show up in the lateral geniculate (G) and the occipital cortex (O). Each PGO wave is synchronized with an eye movement in REM sleep.</a:t>
            </a:r>
            <a:br>
              <a:rPr lang="en-US" sz="1200" b="0" i="0" u="none" strike="noStrike" kern="1200" baseline="0" dirty="0" smtClean="0">
                <a:solidFill>
                  <a:schemeClr val="tx1"/>
                </a:solidFill>
                <a:latin typeface="Arial" charset="0"/>
                <a:ea typeface="ＭＳ Ｐゴシック" pitchFamily="1" charset="-128"/>
                <a:cs typeface="+mn-cs"/>
              </a:rPr>
            </a:br>
            <a:r>
              <a:rPr lang="en-US" sz="1200" b="0" i="0" u="none" strike="noStrike" kern="1200" baseline="0" dirty="0" smtClean="0">
                <a:solidFill>
                  <a:schemeClr val="tx1"/>
                </a:solidFill>
                <a:latin typeface="Arial" charset="0"/>
                <a:ea typeface="ＭＳ Ｐゴシック" pitchFamily="1" charset="-128"/>
                <a:cs typeface="+mn-cs"/>
              </a:rPr>
              <a:t>© Cengage Learning</a:t>
            </a:r>
            <a:endParaRPr lang="en-US" altLang="en-US" dirty="0" smtClean="0">
              <a:latin typeface="Arial" panose="020B0604020202020204" pitchFamily="34" charset="0"/>
              <a:ea typeface="ＭＳ Ｐゴシック" panose="020B0600070205080204" pitchFamily="34" charset="-128"/>
            </a:endParaRPr>
          </a:p>
        </p:txBody>
      </p:sp>
      <p:sp>
        <p:nvSpPr>
          <p:cNvPr id="13414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0563A91-B42F-4AB9-ACC9-16DD3B27C5C8}" type="slidenum">
              <a:rPr lang="en-US" altLang="en-US" sz="1200"/>
              <a:pPr/>
              <a:t>62</a:t>
            </a:fld>
            <a:endParaRPr lang="en-US" altLang="en-US" sz="1200" dirty="0"/>
          </a:p>
        </p:txBody>
      </p:sp>
    </p:spTree>
    <p:extLst>
      <p:ext uri="{BB962C8B-B14F-4D97-AF65-F5344CB8AC3E}">
        <p14:creationId xmlns:p14="http://schemas.microsoft.com/office/powerpoint/2010/main" val="233697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449AFB-2F96-4CD3-843D-DD82054ABCE5}" type="slidenum">
              <a:rPr lang="en-US" altLang="en-US" sz="1200"/>
              <a:pPr/>
              <a:t>7</a:t>
            </a:fld>
            <a:endParaRPr lang="en-US" altLang="en-US" sz="12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44025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BA4896-37B6-4C42-8C7E-33096320AB46}" type="slidenum">
              <a:rPr lang="en-US" altLang="en-US" sz="1200"/>
              <a:pPr/>
              <a:t>63</a:t>
            </a:fld>
            <a:endParaRPr lang="en-US" altLang="en-US" sz="12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688181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Figure 8.15 in 13</a:t>
            </a:r>
            <a:r>
              <a:rPr lang="en-US" altLang="en-US" baseline="30000" dirty="0" smtClean="0">
                <a:latin typeface="Times New Roman" pitchFamily="18" charset="0"/>
                <a:ea typeface="ＭＳ Ｐゴシック" pitchFamily="34" charset="-128"/>
              </a:rPr>
              <a:t>th</a:t>
            </a:r>
            <a:r>
              <a:rPr lang="en-US" altLang="en-US" dirty="0" smtClean="0">
                <a:latin typeface="Times New Roman" pitchFamily="18" charset="0"/>
                <a:ea typeface="ＭＳ Ｐゴシック" pitchFamily="34" charset="-128"/>
              </a:rPr>
              <a:t> edition</a:t>
            </a:r>
            <a:endParaRPr lang="en-US" altLang="en-US" dirty="0" smtClean="0">
              <a:latin typeface="Times New Roman" pitchFamily="18" charset="0"/>
              <a:ea typeface="ＭＳ Ｐゴシック" pitchFamily="34"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ヒラギノ角ゴ Pro W3" charset="-128"/>
              </a:defRPr>
            </a:lvl1pPr>
            <a:lvl2pPr marL="37931725" indent="-37474525">
              <a:spcBef>
                <a:spcPct val="30000"/>
              </a:spcBef>
              <a:defRPr sz="1200">
                <a:solidFill>
                  <a:schemeClr val="tx1"/>
                </a:solidFill>
                <a:latin typeface="Times New Roman" pitchFamily="18" charset="0"/>
                <a:ea typeface="ヒラギノ角ゴ Pro W3"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3955026-E6D1-472D-AD86-3F7A2250D069}" type="slidenum">
              <a:rPr lang="en-US" altLang="en-US">
                <a:latin typeface="Arial" charset="0"/>
                <a:ea typeface="ＭＳ Ｐゴシック" pitchFamily="34" charset="-128"/>
              </a:rPr>
              <a:pPr>
                <a:spcBef>
                  <a:spcPct val="0"/>
                </a:spcBef>
              </a:pPr>
              <a:t>64</a:t>
            </a:fld>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34241051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BA4896-37B6-4C42-8C7E-33096320AB46}" type="slidenum">
              <a:rPr lang="en-US" altLang="en-US" sz="1200"/>
              <a:pPr/>
              <a:t>65</a:t>
            </a:fld>
            <a:endParaRPr lang="en-US" altLang="en-US" sz="12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688181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FA637D-A5E2-4A37-BDB8-2F87FA46B7B4}" type="slidenum">
              <a:rPr lang="en-US" altLang="en-US" sz="1200"/>
              <a:pPr/>
              <a:t>66</a:t>
            </a:fld>
            <a:endParaRPr lang="en-US" altLang="en-US" sz="1200"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561013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a:t>
            </a:r>
            <a:r>
              <a:rPr lang="en-US" sz="1200" b="1" i="0" u="none" strike="noStrike" kern="1200" baseline="0" dirty="0" smtClean="0">
                <a:solidFill>
                  <a:schemeClr val="tx1"/>
                </a:solidFill>
                <a:latin typeface="Arial" charset="0"/>
                <a:ea typeface="ＭＳ Ｐゴシック" pitchFamily="1" charset="-128"/>
                <a:cs typeface="+mn-cs"/>
              </a:rPr>
              <a:t>8.17 </a:t>
            </a:r>
            <a:r>
              <a:rPr lang="en-US" sz="1200" b="0" i="0" u="none" strike="noStrike" kern="1200" baseline="0" dirty="0" smtClean="0">
                <a:solidFill>
                  <a:schemeClr val="tx1"/>
                </a:solidFill>
                <a:latin typeface="Arial" charset="0"/>
                <a:ea typeface="ＭＳ Ｐゴシック" pitchFamily="1" charset="-128"/>
                <a:cs typeface="+mn-cs"/>
              </a:rPr>
              <a:t>(13</a:t>
            </a:r>
            <a:r>
              <a:rPr lang="en-US" sz="1200" b="0" i="0" u="none" strike="noStrike" kern="1200" baseline="30000" dirty="0" smtClean="0">
                <a:solidFill>
                  <a:schemeClr val="tx1"/>
                </a:solidFill>
                <a:latin typeface="Arial" charset="0"/>
                <a:ea typeface="ＭＳ Ｐゴシック" pitchFamily="1" charset="-128"/>
                <a:cs typeface="+mn-cs"/>
              </a:rPr>
              <a:t>th</a:t>
            </a:r>
            <a:r>
              <a:rPr lang="en-US" sz="1200" b="0" i="0" u="none" strike="noStrike" kern="1200" baseline="0" dirty="0" smtClean="0">
                <a:solidFill>
                  <a:schemeClr val="tx1"/>
                </a:solidFill>
                <a:latin typeface="Arial" charset="0"/>
                <a:ea typeface="ＭＳ Ｐゴシック" pitchFamily="1" charset="-128"/>
                <a:cs typeface="+mn-cs"/>
              </a:rPr>
              <a:t> ed.; 8.16 in 12</a:t>
            </a:r>
            <a:r>
              <a:rPr lang="en-US" sz="1200" b="0" i="0" u="none" strike="noStrike" kern="1200" baseline="30000" dirty="0" smtClean="0">
                <a:solidFill>
                  <a:schemeClr val="tx1"/>
                </a:solidFill>
                <a:latin typeface="Arial" charset="0"/>
                <a:ea typeface="ＭＳ Ｐゴシック" pitchFamily="1" charset="-128"/>
                <a:cs typeface="+mn-cs"/>
              </a:rPr>
              <a:t>th</a:t>
            </a:r>
            <a:r>
              <a:rPr lang="en-US" sz="1200" b="0" i="0" u="none" strike="noStrike" kern="1200" baseline="0" dirty="0" smtClean="0">
                <a:solidFill>
                  <a:schemeClr val="tx1"/>
                </a:solidFill>
                <a:latin typeface="Arial" charset="0"/>
                <a:ea typeface="ＭＳ Ｐゴシック" pitchFamily="1" charset="-128"/>
                <a:cs typeface="+mn-cs"/>
              </a:rPr>
              <a:t> ed.) </a:t>
            </a:r>
            <a:r>
              <a:rPr lang="en-US" sz="1200" b="1" i="0" u="none" strike="noStrike" kern="1200" baseline="0" dirty="0" smtClean="0">
                <a:solidFill>
                  <a:schemeClr val="tx1"/>
                </a:solidFill>
                <a:latin typeface="Arial" charset="0"/>
                <a:ea typeface="ＭＳ Ｐゴシック" pitchFamily="1" charset="-128"/>
                <a:cs typeface="+mn-cs"/>
              </a:rPr>
              <a:t>Insomnia </a:t>
            </a:r>
            <a:r>
              <a:rPr lang="en-US" sz="1200" b="1" i="0" u="none" strike="noStrike" kern="1200" baseline="0" dirty="0" smtClean="0">
                <a:solidFill>
                  <a:schemeClr val="tx1"/>
                </a:solidFill>
                <a:latin typeface="Arial" charset="0"/>
                <a:ea typeface="ＭＳ Ｐゴシック" pitchFamily="1" charset="-128"/>
                <a:cs typeface="+mn-cs"/>
              </a:rPr>
              <a:t>and circadian rhythms</a:t>
            </a:r>
          </a:p>
          <a:p>
            <a:r>
              <a:rPr lang="en-US" sz="1200" b="0" i="0" u="none" strike="noStrike" kern="1200" baseline="0" dirty="0" smtClean="0">
                <a:solidFill>
                  <a:schemeClr val="tx1"/>
                </a:solidFill>
                <a:latin typeface="Arial" charset="0"/>
                <a:ea typeface="ＭＳ Ｐゴシック" pitchFamily="1" charset="-128"/>
                <a:cs typeface="+mn-cs"/>
              </a:rPr>
              <a:t>People with a phase delay have trouble getting to sleep. People with a phase advance have trouble staying asleep.</a:t>
            </a:r>
            <a:br>
              <a:rPr lang="en-US" sz="1200" b="0" i="0" u="none" strike="noStrike" kern="1200" baseline="0" dirty="0" smtClean="0">
                <a:solidFill>
                  <a:schemeClr val="tx1"/>
                </a:solidFill>
                <a:latin typeface="Arial" charset="0"/>
                <a:ea typeface="ＭＳ Ｐゴシック" pitchFamily="1" charset="-128"/>
                <a:cs typeface="+mn-cs"/>
              </a:rPr>
            </a:br>
            <a:r>
              <a:rPr lang="en-US" sz="1200" b="0" i="0" u="none" strike="noStrike" kern="1200" baseline="0" dirty="0" smtClean="0">
                <a:solidFill>
                  <a:schemeClr val="tx1"/>
                </a:solidFill>
                <a:latin typeface="Arial" charset="0"/>
                <a:ea typeface="ＭＳ Ｐゴシック" pitchFamily="1" charset="-128"/>
                <a:cs typeface="+mn-cs"/>
              </a:rPr>
              <a:t>© Cengage Learning</a:t>
            </a:r>
            <a:endParaRPr lang="en-US" altLang="en-US" dirty="0" smtClean="0">
              <a:latin typeface="Arial" panose="020B0604020202020204" pitchFamily="34" charset="0"/>
              <a:ea typeface="ＭＳ Ｐゴシック" panose="020B0600070205080204" pitchFamily="34" charset="-128"/>
            </a:endParaRPr>
          </a:p>
        </p:txBody>
      </p:sp>
      <p:sp>
        <p:nvSpPr>
          <p:cNvPr id="13722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8C744A-74C6-4CF3-8887-2AE5F04A4D74}" type="slidenum">
              <a:rPr lang="en-US" altLang="en-US" sz="1200"/>
              <a:pPr/>
              <a:t>67</a:t>
            </a:fld>
            <a:endParaRPr lang="en-US" altLang="en-US" sz="1200" dirty="0"/>
          </a:p>
        </p:txBody>
      </p:sp>
    </p:spTree>
    <p:extLst>
      <p:ext uri="{BB962C8B-B14F-4D97-AF65-F5344CB8AC3E}">
        <p14:creationId xmlns:p14="http://schemas.microsoft.com/office/powerpoint/2010/main" val="17928759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34669D-F3F6-4147-A8BA-5F9FEB7A9C47}" type="slidenum">
              <a:rPr lang="en-US" altLang="en-US" sz="1200"/>
              <a:pPr/>
              <a:t>68</a:t>
            </a:fld>
            <a:endParaRPr lang="en-US" altLang="en-US" sz="1200"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961153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a:t>
            </a:r>
            <a:r>
              <a:rPr lang="en-US" sz="1200" b="1" i="0" u="none" strike="noStrike" kern="1200" baseline="0" dirty="0" smtClean="0">
                <a:solidFill>
                  <a:schemeClr val="tx1"/>
                </a:solidFill>
                <a:latin typeface="Arial" charset="0"/>
                <a:ea typeface="ＭＳ Ｐゴシック" pitchFamily="1" charset="-128"/>
                <a:cs typeface="+mn-cs"/>
              </a:rPr>
              <a:t>8.18 </a:t>
            </a:r>
            <a:r>
              <a:rPr lang="en-US" sz="1200" b="0" i="0" u="none" strike="noStrike" kern="1200" baseline="0" dirty="0" smtClean="0">
                <a:solidFill>
                  <a:schemeClr val="tx1"/>
                </a:solidFill>
                <a:latin typeface="Arial" charset="0"/>
                <a:ea typeface="ＭＳ Ｐゴシック" pitchFamily="1" charset="-128"/>
                <a:cs typeface="+mn-cs"/>
              </a:rPr>
              <a:t>(13</a:t>
            </a:r>
            <a:r>
              <a:rPr lang="en-US" sz="1200" b="0" i="0" u="none" strike="noStrike" kern="1200" baseline="30000" dirty="0" smtClean="0">
                <a:solidFill>
                  <a:schemeClr val="tx1"/>
                </a:solidFill>
                <a:latin typeface="Arial" charset="0"/>
                <a:ea typeface="ＭＳ Ｐゴシック" pitchFamily="1" charset="-128"/>
                <a:cs typeface="+mn-cs"/>
              </a:rPr>
              <a:t>th</a:t>
            </a:r>
            <a:r>
              <a:rPr lang="en-US" sz="1200" b="0" i="0" u="none" strike="noStrike" kern="1200" baseline="0" dirty="0" smtClean="0">
                <a:solidFill>
                  <a:schemeClr val="tx1"/>
                </a:solidFill>
                <a:latin typeface="Arial" charset="0"/>
                <a:ea typeface="ＭＳ Ｐゴシック" pitchFamily="1" charset="-128"/>
                <a:cs typeface="+mn-cs"/>
              </a:rPr>
              <a:t> ed.; 8.17 in 12</a:t>
            </a:r>
            <a:r>
              <a:rPr lang="en-US" sz="1200" b="0" i="0" u="none" strike="noStrike" kern="1200" baseline="30000" dirty="0" smtClean="0">
                <a:solidFill>
                  <a:schemeClr val="tx1"/>
                </a:solidFill>
                <a:latin typeface="Arial" charset="0"/>
                <a:ea typeface="ＭＳ Ｐゴシック" pitchFamily="1" charset="-128"/>
                <a:cs typeface="+mn-cs"/>
              </a:rPr>
              <a:t>th</a:t>
            </a:r>
            <a:r>
              <a:rPr lang="en-US" sz="1200" b="0" i="0" u="none" strike="noStrike" kern="1200" baseline="0" dirty="0" smtClean="0">
                <a:solidFill>
                  <a:schemeClr val="tx1"/>
                </a:solidFill>
                <a:latin typeface="Arial" charset="0"/>
                <a:ea typeface="ＭＳ Ｐゴシック" pitchFamily="1" charset="-128"/>
                <a:cs typeface="+mn-cs"/>
              </a:rPr>
              <a:t> ed.) </a:t>
            </a:r>
            <a:r>
              <a:rPr lang="en-US" sz="1200" b="1" i="0" u="none" strike="noStrike" kern="1200" baseline="0" dirty="0" smtClean="0">
                <a:solidFill>
                  <a:schemeClr val="tx1"/>
                </a:solidFill>
                <a:latin typeface="Arial" charset="0"/>
                <a:ea typeface="ＭＳ Ｐゴシック" pitchFamily="1" charset="-128"/>
                <a:cs typeface="+mn-cs"/>
              </a:rPr>
              <a:t>A </a:t>
            </a:r>
            <a:r>
              <a:rPr lang="en-US" sz="1200" b="1" i="0" u="none" strike="noStrike" kern="1200" baseline="0" dirty="0" smtClean="0">
                <a:solidFill>
                  <a:schemeClr val="tx1"/>
                </a:solidFill>
                <a:latin typeface="Arial" charset="0"/>
                <a:ea typeface="ＭＳ Ｐゴシック" pitchFamily="1" charset="-128"/>
                <a:cs typeface="+mn-cs"/>
              </a:rPr>
              <a:t>continuous positive airway pressure (CPAP) mask</a:t>
            </a:r>
          </a:p>
          <a:p>
            <a:r>
              <a:rPr lang="en-US" sz="1200" b="0" i="0" u="none" strike="noStrike" kern="1200" baseline="0" dirty="0" smtClean="0">
                <a:solidFill>
                  <a:schemeClr val="tx1"/>
                </a:solidFill>
                <a:latin typeface="Arial" charset="0"/>
                <a:ea typeface="ＭＳ Ｐゴシック" pitchFamily="1" charset="-128"/>
                <a:cs typeface="+mn-cs"/>
              </a:rPr>
              <a:t>The mask fits snugly over the nose and delivers air at a fixed pressure, strong enough to keep the breathing passages open.</a:t>
            </a:r>
            <a:br>
              <a:rPr lang="en-US" sz="1200" b="0" i="0" u="none" strike="noStrike" kern="1200" baseline="0" dirty="0" smtClean="0">
                <a:solidFill>
                  <a:schemeClr val="tx1"/>
                </a:solidFill>
                <a:latin typeface="Arial" charset="0"/>
                <a:ea typeface="ＭＳ Ｐゴシック" pitchFamily="1" charset="-128"/>
                <a:cs typeface="+mn-cs"/>
              </a:rPr>
            </a:br>
            <a:r>
              <a:rPr lang="en-US" sz="1200" b="0" i="0" u="none" strike="noStrike" kern="1200" baseline="0" dirty="0" smtClean="0">
                <a:solidFill>
                  <a:schemeClr val="tx1"/>
                </a:solidFill>
                <a:latin typeface="Arial" charset="0"/>
                <a:ea typeface="ＭＳ Ｐゴシック" pitchFamily="1" charset="-128"/>
                <a:cs typeface="+mn-cs"/>
              </a:rPr>
              <a:t>Russell Curtis/Science Source</a:t>
            </a:r>
            <a:endParaRPr lang="en-US" altLang="en-US" dirty="0" smtClean="0">
              <a:latin typeface="Arial" panose="020B0604020202020204" pitchFamily="34" charset="0"/>
              <a:ea typeface="ＭＳ Ｐゴシック" panose="020B0600070205080204" pitchFamily="34" charset="-128"/>
            </a:endParaRPr>
          </a:p>
        </p:txBody>
      </p:sp>
      <p:sp>
        <p:nvSpPr>
          <p:cNvPr id="13926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BA9C10-32ED-4947-AF10-6F01E7C22FC1}" type="slidenum">
              <a:rPr lang="en-US" altLang="en-US" sz="1200"/>
              <a:pPr/>
              <a:t>69</a:t>
            </a:fld>
            <a:endParaRPr lang="en-US" altLang="en-US" sz="1200" dirty="0"/>
          </a:p>
        </p:txBody>
      </p:sp>
    </p:spTree>
    <p:extLst>
      <p:ext uri="{BB962C8B-B14F-4D97-AF65-F5344CB8AC3E}">
        <p14:creationId xmlns:p14="http://schemas.microsoft.com/office/powerpoint/2010/main" val="25951236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34669D-F3F6-4147-A8BA-5F9FEB7A9C47}" type="slidenum">
              <a:rPr lang="en-US" altLang="en-US" sz="1200"/>
              <a:pPr/>
              <a:t>70</a:t>
            </a:fld>
            <a:endParaRPr lang="en-US" altLang="en-US" sz="1200"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961153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8A0DA1-5231-44EA-9A87-76D4A15696A2}" type="slidenum">
              <a:rPr lang="en-US" altLang="en-US" sz="1200"/>
              <a:pPr/>
              <a:t>71</a:t>
            </a:fld>
            <a:endParaRPr lang="en-US" altLang="en-US" sz="1200" dirty="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606861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8A0DA1-5231-44EA-9A87-76D4A15696A2}" type="slidenum">
              <a:rPr lang="en-US" altLang="en-US" sz="1200"/>
              <a:pPr/>
              <a:t>72</a:t>
            </a:fld>
            <a:endParaRPr lang="en-US" altLang="en-US" sz="1200" dirty="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6068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8.2 Mean rectal temperatures for nine adults</a:t>
            </a:r>
          </a:p>
          <a:p>
            <a:r>
              <a:rPr lang="en-US" sz="1200" b="0" i="0" u="none" strike="noStrike" kern="1200" baseline="0" dirty="0" smtClean="0">
                <a:solidFill>
                  <a:schemeClr val="tx1"/>
                </a:solidFill>
                <a:latin typeface="Arial" charset="0"/>
                <a:ea typeface="ＭＳ Ｐゴシック" pitchFamily="1" charset="-128"/>
                <a:cs typeface="+mn-cs"/>
              </a:rPr>
              <a:t>Body temperature reaches its low for the day about 2 hours after sleep onset; it reaches its peak about 6 hours before sleep onset. </a:t>
            </a:r>
          </a:p>
          <a:p>
            <a:r>
              <a:rPr lang="en-US" sz="1200" b="0" i="0" u="none" strike="noStrike" kern="1200" baseline="0" dirty="0" smtClean="0">
                <a:solidFill>
                  <a:schemeClr val="tx1"/>
                </a:solidFill>
                <a:latin typeface="Arial" charset="0"/>
                <a:ea typeface="ＭＳ Ｐゴシック" pitchFamily="1" charset="-128"/>
                <a:cs typeface="+mn-cs"/>
              </a:rPr>
              <a:t>Adapted from “Sleep-Onset Insomniacs Have Delayed Temperature Rhythms,” by M. Morris, L. Lack, and D. Dawson, </a:t>
            </a:r>
            <a:r>
              <a:rPr lang="en-US" sz="1200" b="0" i="1" u="none" strike="noStrike" kern="1200" baseline="0" dirty="0" smtClean="0">
                <a:solidFill>
                  <a:schemeClr val="tx1"/>
                </a:solidFill>
                <a:latin typeface="Arial" charset="0"/>
                <a:ea typeface="ＭＳ Ｐゴシック" pitchFamily="1" charset="-128"/>
                <a:cs typeface="+mn-cs"/>
              </a:rPr>
              <a:t>Sleep, 1990, 13</a:t>
            </a:r>
            <a:r>
              <a:rPr lang="en-US" sz="1200" b="0" i="0" u="none" strike="noStrike" kern="1200" baseline="0" dirty="0" smtClean="0">
                <a:solidFill>
                  <a:schemeClr val="tx1"/>
                </a:solidFill>
                <a:latin typeface="Arial" charset="0"/>
                <a:ea typeface="ＭＳ Ｐゴシック" pitchFamily="1" charset="-128"/>
                <a:cs typeface="+mn-cs"/>
              </a:rPr>
              <a:t>, pp. 1–14</a:t>
            </a:r>
            <a:endParaRPr lang="en-US" altLang="en-US" dirty="0" smtClean="0">
              <a:latin typeface="Arial" panose="020B0604020202020204" pitchFamily="34" charset="0"/>
              <a:ea typeface="ＭＳ Ｐゴシック" panose="020B0600070205080204" pitchFamily="34" charset="-128"/>
            </a:endParaRPr>
          </a:p>
        </p:txBody>
      </p:sp>
      <p:sp>
        <p:nvSpPr>
          <p:cNvPr id="870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02E111E-CD25-46B6-97D1-9165A956CC45}" type="slidenum">
              <a:rPr lang="en-US" altLang="en-US" sz="1200"/>
              <a:pPr/>
              <a:t>8</a:t>
            </a:fld>
            <a:endParaRPr lang="en-US" altLang="en-US" sz="1200" dirty="0"/>
          </a:p>
        </p:txBody>
      </p:sp>
    </p:spTree>
    <p:extLst>
      <p:ext uri="{BB962C8B-B14F-4D97-AF65-F5344CB8AC3E}">
        <p14:creationId xmlns:p14="http://schemas.microsoft.com/office/powerpoint/2010/main" val="39998250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593E8D-3D61-4D9F-9AF7-661C31DAEDE6}" type="slidenum">
              <a:rPr lang="en-US" altLang="en-US" sz="1200"/>
              <a:pPr/>
              <a:t>73</a:t>
            </a:fld>
            <a:endParaRPr lang="en-US" altLang="en-US" sz="1200"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041626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64BD7D-10E2-471D-95C5-B8864363EC91}" type="slidenum">
              <a:rPr lang="en-US" altLang="en-US" sz="1200"/>
              <a:pPr/>
              <a:t>77</a:t>
            </a:fld>
            <a:endParaRPr lang="en-US" altLang="en-US" sz="1200"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030648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8B02B0-D6D0-4AD9-9AC3-06BEF8204424}" type="slidenum">
              <a:rPr lang="en-US" altLang="en-US" sz="1200"/>
              <a:pPr/>
              <a:t>78</a:t>
            </a:fld>
            <a:endParaRPr lang="en-US" altLang="en-US" sz="1200"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068787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322F4D-6B1D-49EB-9711-AC04B24883CF}" type="slidenum">
              <a:rPr lang="en-US" altLang="en-US" sz="1200"/>
              <a:pPr/>
              <a:t>79</a:t>
            </a:fld>
            <a:endParaRPr lang="en-US" altLang="en-US" sz="1200"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730548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322F4D-6B1D-49EB-9711-AC04B24883CF}" type="slidenum">
              <a:rPr lang="en-US" altLang="en-US" sz="1200"/>
              <a:pPr/>
              <a:t>80</a:t>
            </a:fld>
            <a:endParaRPr lang="en-US" altLang="en-US" sz="1200"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730548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14541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6DEDEE-819F-4EFA-B34E-9F71EE31CF01}" type="slidenum">
              <a:rPr lang="en-US" altLang="en-US" sz="1200"/>
              <a:pPr/>
              <a:t>82</a:t>
            </a:fld>
            <a:endParaRPr lang="en-US" altLang="en-US" sz="1200" dirty="0"/>
          </a:p>
        </p:txBody>
      </p:sp>
    </p:spTree>
    <p:extLst>
      <p:ext uri="{BB962C8B-B14F-4D97-AF65-F5344CB8AC3E}">
        <p14:creationId xmlns:p14="http://schemas.microsoft.com/office/powerpoint/2010/main" val="41189948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4D8B03-8153-423C-9CFD-8F39D317AEB7}" type="slidenum">
              <a:rPr lang="en-US" altLang="en-US" sz="1200"/>
              <a:pPr/>
              <a:t>84</a:t>
            </a:fld>
            <a:endParaRPr lang="en-US" altLang="en-US" sz="1200"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051552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58053A4-4D3A-4254-9007-6E1D7928BB9A}" type="slidenum">
              <a:rPr lang="en-US" altLang="en-US" sz="1200"/>
              <a:pPr/>
              <a:t>85</a:t>
            </a:fld>
            <a:endParaRPr lang="en-US" altLang="en-US" sz="1200" dirty="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206989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F4E2AC-7D1B-4922-8290-191C2E22995D}" type="slidenum">
              <a:rPr lang="en-US" altLang="en-US" sz="1200"/>
              <a:pPr/>
              <a:t>88</a:t>
            </a:fld>
            <a:endParaRPr lang="en-US" altLang="en-US" sz="1200"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95082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a:t>
            </a:r>
            <a:r>
              <a:rPr lang="en-US" sz="1200" b="1" i="0" u="none" strike="noStrike" kern="1200" baseline="0" dirty="0" smtClean="0">
                <a:solidFill>
                  <a:schemeClr val="tx1"/>
                </a:solidFill>
                <a:latin typeface="Arial" charset="0"/>
                <a:ea typeface="ＭＳ Ｐゴシック" pitchFamily="1" charset="-128"/>
                <a:cs typeface="+mn-cs"/>
              </a:rPr>
              <a:t>8.19 </a:t>
            </a:r>
            <a:r>
              <a:rPr lang="en-US" sz="1200" b="0" i="0" u="none" strike="noStrike" kern="1200" baseline="0" dirty="0" smtClean="0">
                <a:solidFill>
                  <a:schemeClr val="tx1"/>
                </a:solidFill>
                <a:latin typeface="Arial" charset="0"/>
                <a:ea typeface="ＭＳ Ｐゴシック" pitchFamily="1" charset="-128"/>
                <a:cs typeface="+mn-cs"/>
              </a:rPr>
              <a:t>(13</a:t>
            </a:r>
            <a:r>
              <a:rPr lang="en-US" sz="1200" b="0" i="0" u="none" strike="noStrike" kern="1200" baseline="30000" dirty="0" smtClean="0">
                <a:solidFill>
                  <a:schemeClr val="tx1"/>
                </a:solidFill>
                <a:latin typeface="Arial" charset="0"/>
                <a:ea typeface="ＭＳ Ｐゴシック" pitchFamily="1" charset="-128"/>
                <a:cs typeface="+mn-cs"/>
              </a:rPr>
              <a:t>th</a:t>
            </a:r>
            <a:r>
              <a:rPr lang="en-US" sz="1200" b="0" i="0" u="none" strike="noStrike" kern="1200" baseline="0" dirty="0" smtClean="0">
                <a:solidFill>
                  <a:schemeClr val="tx1"/>
                </a:solidFill>
                <a:latin typeface="Arial" charset="0"/>
                <a:ea typeface="ＭＳ Ｐゴシック" pitchFamily="1" charset="-128"/>
                <a:cs typeface="+mn-cs"/>
              </a:rPr>
              <a:t> ed.; 8.18 in 12</a:t>
            </a:r>
            <a:r>
              <a:rPr lang="en-US" sz="1200" b="0" i="0" u="none" strike="noStrike" kern="1200" baseline="30000" dirty="0" smtClean="0">
                <a:solidFill>
                  <a:schemeClr val="tx1"/>
                </a:solidFill>
                <a:latin typeface="Arial" charset="0"/>
                <a:ea typeface="ＭＳ Ｐゴシック" pitchFamily="1" charset="-128"/>
                <a:cs typeface="+mn-cs"/>
              </a:rPr>
              <a:t>th</a:t>
            </a:r>
            <a:r>
              <a:rPr lang="en-US" sz="1200" b="0" i="0" u="none" strike="noStrike" kern="1200" baseline="0" dirty="0" smtClean="0">
                <a:solidFill>
                  <a:schemeClr val="tx1"/>
                </a:solidFill>
                <a:latin typeface="Arial" charset="0"/>
                <a:ea typeface="ＭＳ Ｐゴシック" pitchFamily="1" charset="-128"/>
                <a:cs typeface="+mn-cs"/>
              </a:rPr>
              <a:t> ed.) </a:t>
            </a:r>
            <a:r>
              <a:rPr lang="en-US" sz="1200" b="1" i="0" u="none" strike="noStrike" kern="1200" baseline="0" dirty="0" smtClean="0">
                <a:solidFill>
                  <a:schemeClr val="tx1"/>
                </a:solidFill>
                <a:latin typeface="Arial" charset="0"/>
                <a:ea typeface="ＭＳ Ｐゴシック" pitchFamily="1" charset="-128"/>
                <a:cs typeface="+mn-cs"/>
              </a:rPr>
              <a:t>Hours </a:t>
            </a:r>
            <a:r>
              <a:rPr lang="en-US" sz="1200" b="1" i="0" u="none" strike="noStrike" kern="1200" baseline="0" dirty="0" smtClean="0">
                <a:solidFill>
                  <a:schemeClr val="tx1"/>
                </a:solidFill>
                <a:latin typeface="Arial" charset="0"/>
                <a:ea typeface="ＭＳ Ｐゴシック" pitchFamily="1" charset="-128"/>
                <a:cs typeface="+mn-cs"/>
              </a:rPr>
              <a:t>of sleep per day for various species</a:t>
            </a:r>
          </a:p>
          <a:p>
            <a:r>
              <a:rPr lang="en-US" sz="1200" b="0" i="0" u="none" strike="noStrike" kern="1200" baseline="0" dirty="0" smtClean="0">
                <a:solidFill>
                  <a:schemeClr val="tx1"/>
                </a:solidFill>
                <a:latin typeface="Arial" charset="0"/>
                <a:ea typeface="ＭＳ Ｐゴシック" pitchFamily="1" charset="-128"/>
                <a:cs typeface="+mn-cs"/>
              </a:rPr>
              <a:t>Generally, predators and others that are safe when they sleep tend to sleep a great deal. Animals in danger of being attacked while they sleep spend less time asleep.</a:t>
            </a:r>
            <a:br>
              <a:rPr lang="en-US" sz="1200" b="0" i="0" u="none" strike="noStrike" kern="1200" baseline="0" dirty="0" smtClean="0">
                <a:solidFill>
                  <a:schemeClr val="tx1"/>
                </a:solidFill>
                <a:latin typeface="Arial" charset="0"/>
                <a:ea typeface="ＭＳ Ｐゴシック" pitchFamily="1" charset="-128"/>
                <a:cs typeface="+mn-cs"/>
              </a:rPr>
            </a:br>
            <a:r>
              <a:rPr lang="en-US" sz="1200" b="0" i="0" u="none" strike="noStrike" kern="1200" baseline="0" dirty="0" smtClean="0">
                <a:solidFill>
                  <a:schemeClr val="tx1"/>
                </a:solidFill>
                <a:latin typeface="Arial" charset="0"/>
                <a:ea typeface="ＭＳ Ｐゴシック" pitchFamily="1" charset="-128"/>
                <a:cs typeface="+mn-cs"/>
              </a:rPr>
              <a:t>© Cengage Learning</a:t>
            </a:r>
            <a:endParaRPr lang="en-US" altLang="en-US" dirty="0" smtClean="0">
              <a:latin typeface="Arial" panose="020B0604020202020204" pitchFamily="34" charset="0"/>
              <a:ea typeface="ＭＳ Ｐゴシック" panose="020B0600070205080204" pitchFamily="34" charset="-128"/>
            </a:endParaRPr>
          </a:p>
        </p:txBody>
      </p:sp>
      <p:sp>
        <p:nvSpPr>
          <p:cNvPr id="14950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E4F78D-F65D-4A8F-9521-F49FA10BA003}" type="slidenum">
              <a:rPr lang="en-US" altLang="en-US" sz="1200"/>
              <a:pPr/>
              <a:t>89</a:t>
            </a:fld>
            <a:endParaRPr lang="en-US" altLang="en-US" sz="1200" dirty="0"/>
          </a:p>
        </p:txBody>
      </p:sp>
    </p:spTree>
    <p:extLst>
      <p:ext uri="{BB962C8B-B14F-4D97-AF65-F5344CB8AC3E}">
        <p14:creationId xmlns:p14="http://schemas.microsoft.com/office/powerpoint/2010/main" val="45029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8.3 Reported positive mood over time</a:t>
            </a:r>
          </a:p>
          <a:p>
            <a:r>
              <a:rPr lang="en-US" sz="1200" b="0" i="0" u="none" strike="noStrike" kern="1200" baseline="0" dirty="0" smtClean="0">
                <a:solidFill>
                  <a:schemeClr val="tx1"/>
                </a:solidFill>
                <a:latin typeface="Arial" charset="0"/>
                <a:ea typeface="ＭＳ Ｐゴシック" pitchFamily="1" charset="-128"/>
                <a:cs typeface="+mn-cs"/>
              </a:rPr>
              <a:t>During 30 hours in an unchanging laboratory environment, the average young adult reported most pleasant mood in the late afternoon or early evening, and the least pleasant mood around 5 a.m. to 7 a.m. The pattern was similar for those who started the procedure in the morning (above) or in the evening (below). </a:t>
            </a:r>
          </a:p>
          <a:p>
            <a:r>
              <a:rPr lang="en-US" sz="1200" b="0" i="0" u="none" strike="noStrike" kern="1200" baseline="0" dirty="0" smtClean="0">
                <a:solidFill>
                  <a:schemeClr val="tx1"/>
                </a:solidFill>
                <a:latin typeface="Arial" charset="0"/>
                <a:ea typeface="ＭＳ Ｐゴシック" pitchFamily="1" charset="-128"/>
                <a:cs typeface="+mn-cs"/>
              </a:rPr>
              <a:t>From “Nature’s clocks and human mood: The circadian system modulates reward motivation,” by G. Murray, </a:t>
            </a:r>
            <a:r>
              <a:rPr lang="de-DE" sz="1200" b="0" i="0" u="none" strike="noStrike" kern="1200" baseline="0" dirty="0" smtClean="0">
                <a:solidFill>
                  <a:schemeClr val="tx1"/>
                </a:solidFill>
                <a:latin typeface="Arial" charset="0"/>
                <a:ea typeface="ＭＳ Ｐゴシック" pitchFamily="1" charset="-128"/>
                <a:cs typeface="+mn-cs"/>
              </a:rPr>
              <a:t>C. L. Nicholas, J. Kleiman, R. Dwyer, M. J. C</a:t>
            </a:r>
            <a:r>
              <a:rPr lang="en-US" sz="1200" b="0" i="0" u="none" strike="noStrike" kern="1200" baseline="0" dirty="0" smtClean="0">
                <a:solidFill>
                  <a:schemeClr val="tx1"/>
                </a:solidFill>
                <a:latin typeface="Arial" charset="0"/>
                <a:ea typeface="ＭＳ Ｐゴシック" pitchFamily="1" charset="-128"/>
                <a:cs typeface="+mn-cs"/>
              </a:rPr>
              <a:t>arrington, N. B. Allen, et al., 2009, </a:t>
            </a:r>
            <a:r>
              <a:rPr lang="en-US" sz="1200" b="0" i="1" u="none" strike="noStrike" kern="1200" baseline="0" dirty="0" smtClean="0">
                <a:solidFill>
                  <a:schemeClr val="tx1"/>
                </a:solidFill>
                <a:latin typeface="Arial" charset="0"/>
                <a:ea typeface="ＭＳ Ｐゴシック" pitchFamily="1" charset="-128"/>
                <a:cs typeface="+mn-cs"/>
              </a:rPr>
              <a:t>Emotion, 9, </a:t>
            </a:r>
            <a:r>
              <a:rPr lang="en-US" sz="1200" b="0" i="0" u="none" strike="noStrike" kern="1200" baseline="0" dirty="0" smtClean="0">
                <a:solidFill>
                  <a:schemeClr val="tx1"/>
                </a:solidFill>
                <a:latin typeface="Arial" charset="0"/>
                <a:ea typeface="ＭＳ Ｐゴシック" pitchFamily="1" charset="-128"/>
                <a:cs typeface="+mn-cs"/>
              </a:rPr>
              <a:t>pp. 705–716</a:t>
            </a:r>
            <a:endParaRPr lang="en-US" altLang="en-US" dirty="0" smtClean="0">
              <a:latin typeface="Arial" panose="020B0604020202020204" pitchFamily="34" charset="0"/>
              <a:ea typeface="ＭＳ Ｐゴシック" panose="020B0600070205080204" pitchFamily="34" charset="-128"/>
            </a:endParaRPr>
          </a:p>
        </p:txBody>
      </p:sp>
      <p:sp>
        <p:nvSpPr>
          <p:cNvPr id="8909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DF9A86-1F91-4EC0-A30F-79659F5498C5}" type="slidenum">
              <a:rPr lang="en-US" altLang="en-US" sz="1200"/>
              <a:pPr/>
              <a:t>9</a:t>
            </a:fld>
            <a:endParaRPr lang="en-US" altLang="en-US" sz="1200" dirty="0"/>
          </a:p>
        </p:txBody>
      </p:sp>
    </p:spTree>
    <p:extLst>
      <p:ext uri="{BB962C8B-B14F-4D97-AF65-F5344CB8AC3E}">
        <p14:creationId xmlns:p14="http://schemas.microsoft.com/office/powerpoint/2010/main" val="7921775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F4E2AC-7D1B-4922-8290-191C2E22995D}" type="slidenum">
              <a:rPr lang="en-US" altLang="en-US" sz="1200"/>
              <a:pPr/>
              <a:t>90</a:t>
            </a:fld>
            <a:endParaRPr lang="en-US" altLang="en-US" sz="1200"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95082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F4E2AC-7D1B-4922-8290-191C2E22995D}" type="slidenum">
              <a:rPr lang="en-US" altLang="en-US" sz="1200"/>
              <a:pPr/>
              <a:t>91</a:t>
            </a:fld>
            <a:endParaRPr lang="en-US" altLang="en-US" sz="1200"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95082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F4E2AC-7D1B-4922-8290-191C2E22995D}" type="slidenum">
              <a:rPr lang="en-US" altLang="en-US" sz="1200"/>
              <a:pPr/>
              <a:t>92</a:t>
            </a:fld>
            <a:endParaRPr lang="en-US" altLang="en-US" sz="1200"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95082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98955C-4E67-4154-BA19-CDD739C400C9}" type="slidenum">
              <a:rPr lang="en-US" altLang="en-US" sz="1200"/>
              <a:pPr/>
              <a:t>93</a:t>
            </a:fld>
            <a:endParaRPr lang="en-US" altLang="en-US" sz="1200"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865452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15155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ADC186-F983-4676-AE51-0098185FF79F}" type="slidenum">
              <a:rPr lang="en-US" altLang="en-US" sz="1200"/>
              <a:pPr/>
              <a:t>94</a:t>
            </a:fld>
            <a:endParaRPr lang="en-US" altLang="en-US" sz="1200" dirty="0"/>
          </a:p>
        </p:txBody>
      </p:sp>
    </p:spTree>
    <p:extLst>
      <p:ext uri="{BB962C8B-B14F-4D97-AF65-F5344CB8AC3E}">
        <p14:creationId xmlns:p14="http://schemas.microsoft.com/office/powerpoint/2010/main" val="2485051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D776C9-664B-42EA-9389-A2265E1A544C}" type="slidenum">
              <a:rPr lang="en-US" altLang="en-US" sz="1200"/>
              <a:pPr/>
              <a:t>95</a:t>
            </a:fld>
            <a:endParaRPr lang="en-US" altLang="en-US" sz="1200" dirty="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325706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F4E2AC-7D1B-4922-8290-191C2E22995D}" type="slidenum">
              <a:rPr lang="en-US" altLang="en-US" sz="1200"/>
              <a:pPr/>
              <a:t>96</a:t>
            </a:fld>
            <a:endParaRPr lang="en-US" altLang="en-US" sz="1200"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95082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D776C9-664B-42EA-9389-A2265E1A544C}" type="slidenum">
              <a:rPr lang="en-US" altLang="en-US" sz="1200"/>
              <a:pPr/>
              <a:t>97</a:t>
            </a:fld>
            <a:endParaRPr lang="en-US" altLang="en-US" sz="1200" dirty="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325706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p:spPr>
        <p:txBody>
          <a:bodyPr/>
          <a:lstStyle/>
          <a:p>
            <a:r>
              <a:rPr lang="en-US" sz="1200" b="1" i="0" u="none" strike="noStrike" kern="1200" baseline="0" dirty="0" smtClean="0">
                <a:solidFill>
                  <a:schemeClr val="tx1"/>
                </a:solidFill>
                <a:latin typeface="Arial" charset="0"/>
                <a:ea typeface="ＭＳ Ｐゴシック" pitchFamily="1" charset="-128"/>
                <a:cs typeface="+mn-cs"/>
              </a:rPr>
              <a:t>Figure </a:t>
            </a:r>
            <a:r>
              <a:rPr lang="en-US" sz="1200" b="1" i="0" u="none" strike="noStrike" kern="1200" baseline="0" dirty="0" smtClean="0">
                <a:solidFill>
                  <a:schemeClr val="tx1"/>
                </a:solidFill>
                <a:latin typeface="Arial" charset="0"/>
                <a:ea typeface="ＭＳ Ｐゴシック" pitchFamily="1" charset="-128"/>
                <a:cs typeface="+mn-cs"/>
              </a:rPr>
              <a:t>8.20 </a:t>
            </a:r>
            <a:r>
              <a:rPr lang="en-US" sz="1200" b="0" i="0" u="none" strike="noStrike" kern="1200" baseline="0" dirty="0" smtClean="0">
                <a:solidFill>
                  <a:schemeClr val="tx1"/>
                </a:solidFill>
                <a:latin typeface="Arial" charset="0"/>
                <a:ea typeface="ＭＳ Ｐゴシック" pitchFamily="1" charset="-128"/>
                <a:cs typeface="+mn-cs"/>
              </a:rPr>
              <a:t>(13</a:t>
            </a:r>
            <a:r>
              <a:rPr lang="en-US" sz="1200" b="0" i="0" u="none" strike="noStrike" kern="1200" baseline="30000" dirty="0" smtClean="0">
                <a:solidFill>
                  <a:schemeClr val="tx1"/>
                </a:solidFill>
                <a:latin typeface="Arial" charset="0"/>
                <a:ea typeface="ＭＳ Ｐゴシック" pitchFamily="1" charset="-128"/>
                <a:cs typeface="+mn-cs"/>
              </a:rPr>
              <a:t>th</a:t>
            </a:r>
            <a:r>
              <a:rPr lang="en-US" sz="1200" b="0" i="0" u="none" strike="noStrike" kern="1200" baseline="0" dirty="0" smtClean="0">
                <a:solidFill>
                  <a:schemeClr val="tx1"/>
                </a:solidFill>
                <a:latin typeface="Arial" charset="0"/>
                <a:ea typeface="ＭＳ Ｐゴシック" pitchFamily="1" charset="-128"/>
                <a:cs typeface="+mn-cs"/>
              </a:rPr>
              <a:t> ed., 8.19 in 12</a:t>
            </a:r>
            <a:r>
              <a:rPr lang="en-US" sz="1200" b="0" i="0" u="none" strike="noStrike" kern="1200" baseline="30000" dirty="0" smtClean="0">
                <a:solidFill>
                  <a:schemeClr val="tx1"/>
                </a:solidFill>
                <a:latin typeface="Arial" charset="0"/>
                <a:ea typeface="ＭＳ Ｐゴシック" pitchFamily="1" charset="-128"/>
                <a:cs typeface="+mn-cs"/>
              </a:rPr>
              <a:t>th</a:t>
            </a:r>
            <a:r>
              <a:rPr lang="en-US" sz="1200" b="0" i="0" u="none" strike="noStrike" kern="1200" baseline="0" dirty="0" smtClean="0">
                <a:solidFill>
                  <a:schemeClr val="tx1"/>
                </a:solidFill>
                <a:latin typeface="Arial" charset="0"/>
                <a:ea typeface="ＭＳ Ｐゴシック" pitchFamily="1" charset="-128"/>
                <a:cs typeface="+mn-cs"/>
              </a:rPr>
              <a:t> ed.) </a:t>
            </a:r>
            <a:r>
              <a:rPr lang="en-US" sz="1200" b="1" i="0" u="none" strike="noStrike" kern="1200" baseline="0" dirty="0" smtClean="0">
                <a:solidFill>
                  <a:schemeClr val="tx1"/>
                </a:solidFill>
                <a:latin typeface="Arial" charset="0"/>
                <a:ea typeface="ＭＳ Ｐゴシック" pitchFamily="1" charset="-128"/>
                <a:cs typeface="+mn-cs"/>
              </a:rPr>
              <a:t>Sleep </a:t>
            </a:r>
            <a:r>
              <a:rPr lang="en-US" sz="1200" b="1" i="0" u="none" strike="noStrike" kern="1200" baseline="0" dirty="0" smtClean="0">
                <a:solidFill>
                  <a:schemeClr val="tx1"/>
                </a:solidFill>
                <a:latin typeface="Arial" charset="0"/>
                <a:ea typeface="ＭＳ Ｐゴシック" pitchFamily="1" charset="-128"/>
                <a:cs typeface="+mn-cs"/>
              </a:rPr>
              <a:t>patterns for people of various ages</a:t>
            </a:r>
          </a:p>
          <a:p>
            <a:r>
              <a:rPr lang="en-US" sz="1200" b="0" i="0" u="none" strike="noStrike" kern="1200" baseline="0" dirty="0" smtClean="0">
                <a:solidFill>
                  <a:schemeClr val="tx1"/>
                </a:solidFill>
                <a:latin typeface="Arial" charset="0"/>
                <a:ea typeface="ＭＳ Ｐゴシック" pitchFamily="1" charset="-128"/>
                <a:cs typeface="+mn-cs"/>
              </a:rPr>
              <a:t>REM sleep occupies about 8 hours a day in newborns but less than 2 hours in most adults. The sleep of infants is not quite like that of adults, however, and the criteria for identifying REM sleep are not the same. </a:t>
            </a:r>
            <a:br>
              <a:rPr lang="en-US" sz="1200" b="0" i="0" u="none" strike="noStrike" kern="1200" baseline="0" dirty="0" smtClean="0">
                <a:solidFill>
                  <a:schemeClr val="tx1"/>
                </a:solidFill>
                <a:latin typeface="Arial" charset="0"/>
                <a:ea typeface="ＭＳ Ｐゴシック" pitchFamily="1" charset="-128"/>
                <a:cs typeface="+mn-cs"/>
              </a:rPr>
            </a:br>
            <a:r>
              <a:rPr lang="en-US" sz="1200" b="0" i="1" u="none" strike="noStrike" kern="1200" baseline="0" dirty="0" smtClean="0">
                <a:solidFill>
                  <a:schemeClr val="tx1"/>
                </a:solidFill>
                <a:latin typeface="Arial" charset="0"/>
                <a:ea typeface="ＭＳ Ｐゴシック" pitchFamily="1" charset="-128"/>
                <a:cs typeface="+mn-cs"/>
              </a:rPr>
              <a:t>Source: </a:t>
            </a:r>
            <a:r>
              <a:rPr lang="en-US" sz="1200" b="0" i="0" u="none" strike="noStrike" kern="1200" baseline="0" dirty="0" smtClean="0">
                <a:solidFill>
                  <a:schemeClr val="tx1"/>
                </a:solidFill>
                <a:latin typeface="Arial" charset="0"/>
                <a:ea typeface="ＭＳ Ｐゴシック" pitchFamily="1" charset="-128"/>
                <a:cs typeface="+mn-cs"/>
              </a:rPr>
              <a:t>From “Ontogenetic Development of Human Sleep- Dream Cycle,” by H. P. Roffwarg, J. N. Muzio, and W. C. Dement, 1966, </a:t>
            </a:r>
            <a:r>
              <a:rPr lang="en-US" sz="1200" b="0" i="1" u="none" strike="noStrike" kern="1200" baseline="0" dirty="0" smtClean="0">
                <a:solidFill>
                  <a:schemeClr val="tx1"/>
                </a:solidFill>
                <a:latin typeface="Arial" charset="0"/>
                <a:ea typeface="ＭＳ Ｐゴシック" pitchFamily="1" charset="-128"/>
                <a:cs typeface="+mn-cs"/>
              </a:rPr>
              <a:t>Science, 152, </a:t>
            </a:r>
            <a:r>
              <a:rPr lang="en-US" sz="1200" b="0" i="0" u="none" strike="noStrike" kern="1200" baseline="0" dirty="0" smtClean="0">
                <a:solidFill>
                  <a:schemeClr val="tx1"/>
                </a:solidFill>
                <a:latin typeface="Arial" charset="0"/>
                <a:ea typeface="ＭＳ Ｐゴシック" pitchFamily="1" charset="-128"/>
                <a:cs typeface="+mn-cs"/>
              </a:rPr>
              <a:t>pp. 604–609. Copyright 1966 AAAS. Reprinted by permission.</a:t>
            </a:r>
            <a:endParaRPr lang="en-US" altLang="en-US" dirty="0" smtClean="0">
              <a:latin typeface="Arial" panose="020B0604020202020204" pitchFamily="34" charset="0"/>
              <a:ea typeface="ＭＳ Ｐゴシック" panose="020B0600070205080204" pitchFamily="34" charset="-128"/>
            </a:endParaRPr>
          </a:p>
        </p:txBody>
      </p:sp>
      <p:sp>
        <p:nvSpPr>
          <p:cNvPr id="15462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0CC773-8453-4026-A3EF-405A59728319}" type="slidenum">
              <a:rPr lang="en-US" altLang="en-US" sz="1200"/>
              <a:pPr/>
              <a:t>98</a:t>
            </a:fld>
            <a:endParaRPr lang="en-US" altLang="en-US" sz="1200" dirty="0"/>
          </a:p>
        </p:txBody>
      </p:sp>
    </p:spTree>
    <p:extLst>
      <p:ext uri="{BB962C8B-B14F-4D97-AF65-F5344CB8AC3E}">
        <p14:creationId xmlns:p14="http://schemas.microsoft.com/office/powerpoint/2010/main" val="16682801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966943-E744-476F-A4A2-AF605BCDDD2F}" type="slidenum">
              <a:rPr lang="en-US" altLang="en-US" sz="1200"/>
              <a:pPr/>
              <a:t>99</a:t>
            </a:fld>
            <a:endParaRPr lang="en-US" altLang="en-US" sz="1200"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0640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6A037B-3F9D-48BD-ABF0-57CC433EDFC7}" type="slidenum">
              <a:rPr lang="en-US" altLang="en-US" sz="1200"/>
              <a:pPr/>
              <a:t>10</a:t>
            </a:fld>
            <a:endParaRPr lang="en-US" altLang="en-US" sz="1200"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312667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F3D4B7-7A54-470D-B3E5-A3D369FC1E89}" type="slidenum">
              <a:rPr lang="en-US" altLang="en-US" sz="1200"/>
              <a:pPr/>
              <a:t>100</a:t>
            </a:fld>
            <a:endParaRPr lang="en-US" altLang="en-US" sz="1200"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076055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CE613ED-0B85-4AB2-92C0-A6CBF4277CA6}" type="slidenum">
              <a:rPr lang="en-US" altLang="en-US" sz="1200"/>
              <a:pPr/>
              <a:t>101</a:t>
            </a:fld>
            <a:endParaRPr lang="en-US" altLang="en-US" sz="1200"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2661678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D66D03-57DB-427E-AFBB-F049FE4470B1}" type="slidenum">
              <a:rPr lang="en-US" altLang="en-US" sz="1200"/>
              <a:pPr/>
              <a:t>102</a:t>
            </a:fld>
            <a:endParaRPr lang="en-US" altLang="en-US" sz="1200" dirty="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501030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85F6F25-37CA-402F-813D-41C31EC6CD43}" type="slidenum">
              <a:rPr lang="en-US" altLang="en-US" sz="1200"/>
              <a:pPr/>
              <a:t>103</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val="19356191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13F5F1-6AEC-4B47-A03D-7F01588346D0}" type="slidenum">
              <a:rPr lang="en-US" altLang="en-US" sz="1200"/>
              <a:pPr/>
              <a:t>104</a:t>
            </a:fld>
            <a:endParaRPr lang="en-US" altLang="en-US" sz="1200"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512205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5D4E8C-3B3E-4F47-9737-619EC13BC438}" type="slidenum">
              <a:rPr lang="en-US" altLang="en-US" sz="1200"/>
              <a:pPr/>
              <a:t>105</a:t>
            </a:fld>
            <a:endParaRPr lang="en-US" altLang="en-US" sz="1200" dirty="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917929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8619E3-5EF0-4612-B98E-F70FB90FB842}" type="slidenum">
              <a:rPr lang="en-US" altLang="en-US" sz="1200"/>
              <a:pPr/>
              <a:t>106</a:t>
            </a:fld>
            <a:endParaRPr lang="en-US" altLang="en-US" sz="1200"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1188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171575" y="0"/>
            <a:ext cx="7972425" cy="6781800"/>
          </a:xfrm>
          <a:prstGeom prst="rect">
            <a:avLst/>
          </a:prstGeom>
        </p:spPr>
      </p:pic>
      <p:sp>
        <p:nvSpPr>
          <p:cNvPr id="2" name="Title 1"/>
          <p:cNvSpPr>
            <a:spLocks noGrp="1"/>
          </p:cNvSpPr>
          <p:nvPr>
            <p:ph type="ctrTitle"/>
          </p:nvPr>
        </p:nvSpPr>
        <p:spPr>
          <a:xfrm>
            <a:off x="1382523" y="3574039"/>
            <a:ext cx="6923275" cy="1531361"/>
          </a:xfrm>
        </p:spPr>
        <p:txBody>
          <a:bodyPr/>
          <a:lstStyle>
            <a:lvl1pPr algn="l">
              <a:defRPr sz="3600">
                <a:solidFill>
                  <a:srgbClr val="1E4394"/>
                </a:solidFill>
              </a:defRPr>
            </a:lvl1pPr>
          </a:lstStyle>
          <a:p>
            <a:r>
              <a:rPr lang="en-US" dirty="0" smtClean="0"/>
              <a:t>Click to edit Master title style</a:t>
            </a:r>
            <a:endParaRPr lang="en-US" dirty="0"/>
          </a:p>
        </p:txBody>
      </p:sp>
      <p:sp>
        <p:nvSpPr>
          <p:cNvPr id="7" name="Date Placeholder 3"/>
          <p:cNvSpPr>
            <a:spLocks noGrp="1"/>
          </p:cNvSpPr>
          <p:nvPr>
            <p:ph type="dt" sz="half" idx="10"/>
          </p:nvPr>
        </p:nvSpPr>
        <p:spPr>
          <a:xfrm>
            <a:off x="457200" y="6367108"/>
            <a:ext cx="2133600" cy="365125"/>
          </a:xfrm>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10" name="TextBox 6"/>
          <p:cNvSpPr txBox="1">
            <a:spLocks noChangeArrowheads="1"/>
          </p:cNvSpPr>
          <p:nvPr userDrawn="1"/>
        </p:nvSpPr>
        <p:spPr bwMode="auto">
          <a:xfrm>
            <a:off x="5715000" y="6471901"/>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defRPr/>
            </a:pPr>
            <a:r>
              <a:rPr lang="en-US" sz="1200" dirty="0" smtClean="0">
                <a:solidFill>
                  <a:prstClr val="black"/>
                </a:solidFill>
              </a:rPr>
              <a:t>© Cengage Learning 2016</a:t>
            </a:r>
          </a:p>
        </p:txBody>
      </p:sp>
      <p:pic>
        <p:nvPicPr>
          <p:cNvPr id="13" name="Picture 12"/>
          <p:cNvPicPr>
            <a:picLocks noChangeAspect="1"/>
          </p:cNvPicPr>
          <p:nvPr userDrawn="1"/>
        </p:nvPicPr>
        <p:blipFill rotWithShape="1">
          <a:blip r:embed="rId3"/>
          <a:srcRect l="-1" r="402" b="13043"/>
          <a:stretch/>
        </p:blipFill>
        <p:spPr>
          <a:xfrm>
            <a:off x="76201" y="6019800"/>
            <a:ext cx="2362200" cy="762000"/>
          </a:xfrm>
          <a:prstGeom prst="rect">
            <a:avLst/>
          </a:prstGeom>
        </p:spPr>
      </p:pic>
      <p:pic>
        <p:nvPicPr>
          <p:cNvPr id="20" name="Picture 19"/>
          <p:cNvPicPr>
            <a:picLocks noChangeAspect="1"/>
          </p:cNvPicPr>
          <p:nvPr userDrawn="1"/>
        </p:nvPicPr>
        <p:blipFill rotWithShape="1">
          <a:blip r:embed="rId4"/>
          <a:srcRect t="9259"/>
          <a:stretch/>
        </p:blipFill>
        <p:spPr>
          <a:xfrm>
            <a:off x="0" y="-5525"/>
            <a:ext cx="1414124" cy="1490472"/>
          </a:xfrm>
          <a:prstGeom prst="rect">
            <a:avLst/>
          </a:prstGeom>
          <a:ln w="31750">
            <a:solidFill>
              <a:schemeClr val="bg1">
                <a:lumMod val="50000"/>
              </a:schemeClr>
            </a:solidFill>
          </a:ln>
          <a:effectLst>
            <a:softEdge rad="31750"/>
          </a:effectLst>
        </p:spPr>
      </p:pic>
      <p:sp>
        <p:nvSpPr>
          <p:cNvPr id="24" name="Text Placeholder 23"/>
          <p:cNvSpPr>
            <a:spLocks noGrp="1"/>
          </p:cNvSpPr>
          <p:nvPr>
            <p:ph type="body" sz="quarter" idx="13"/>
          </p:nvPr>
        </p:nvSpPr>
        <p:spPr>
          <a:xfrm>
            <a:off x="1382713" y="2590800"/>
            <a:ext cx="6923085" cy="1143000"/>
          </a:xfrm>
        </p:spPr>
        <p:txBody>
          <a:bodyPr/>
          <a:lstStyle>
            <a:lvl1pPr marL="0" indent="0">
              <a:buNone/>
              <a:defRPr sz="4000">
                <a:solidFill>
                  <a:srgbClr val="1E4394"/>
                </a:solidFill>
              </a:defRPr>
            </a:lvl1pPr>
          </a:lstStyle>
          <a:p>
            <a:pPr lvl="0"/>
            <a:r>
              <a:rPr lang="en-US" dirty="0" smtClean="0"/>
              <a:t>Click to edit Master text styles</a:t>
            </a:r>
          </a:p>
        </p:txBody>
      </p:sp>
    </p:spTree>
    <p:extLst>
      <p:ext uri="{BB962C8B-B14F-4D97-AF65-F5344CB8AC3E}">
        <p14:creationId xmlns:p14="http://schemas.microsoft.com/office/powerpoint/2010/main" val="30307980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and Slide">
    <p:spTree>
      <p:nvGrpSpPr>
        <p:cNvPr id="1" name=""/>
        <p:cNvGrpSpPr/>
        <p:nvPr/>
      </p:nvGrpSpPr>
      <p:grpSpPr>
        <a:xfrm>
          <a:off x="0" y="0"/>
          <a:ext cx="0" cy="0"/>
          <a:chOff x="0" y="0"/>
          <a:chExt cx="0" cy="0"/>
        </a:xfrm>
      </p:grpSpPr>
      <p:sp>
        <p:nvSpPr>
          <p:cNvPr id="8" name="Rectangle 7"/>
          <p:cNvSpPr/>
          <p:nvPr/>
        </p:nvSpPr>
        <p:spPr bwMode="white">
          <a:xfrm>
            <a:off x="0" y="0"/>
            <a:ext cx="9144000" cy="1508760"/>
          </a:xfrm>
          <a:prstGeom prst="rect">
            <a:avLst/>
          </a:prstGeom>
          <a:solidFill>
            <a:srgbClr val="DA1C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p>
        </p:txBody>
      </p:sp>
      <p:sp>
        <p:nvSpPr>
          <p:cNvPr id="12" name="Rectangle 11"/>
          <p:cNvSpPr/>
          <p:nvPr/>
        </p:nvSpPr>
        <p:spPr bwMode="white">
          <a:xfrm>
            <a:off x="-7938" y="6248400"/>
            <a:ext cx="9161463" cy="630238"/>
          </a:xfrm>
          <a:prstGeom prst="rect">
            <a:avLst/>
          </a:prstGeom>
          <a:solidFill>
            <a:srgbClr val="DA1C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p>
        </p:txBody>
      </p:sp>
      <p:sp>
        <p:nvSpPr>
          <p:cNvPr id="11" name="Title 10"/>
          <p:cNvSpPr>
            <a:spLocks noGrp="1"/>
          </p:cNvSpPr>
          <p:nvPr>
            <p:ph type="title"/>
          </p:nvPr>
        </p:nvSpPr>
        <p:spPr>
          <a:xfrm>
            <a:off x="96877" y="79416"/>
            <a:ext cx="8823246" cy="1349929"/>
          </a:xfrm>
        </p:spPr>
        <p:txBody>
          <a:bodyPr anchor="ctr">
            <a:noAutofit/>
          </a:bodyPr>
          <a:lstStyle>
            <a:lvl1pPr>
              <a:defRPr sz="3600">
                <a:solidFill>
                  <a:schemeClr val="bg1"/>
                </a:solidFill>
                <a:latin typeface="Arial" pitchFamily="34" charset="0"/>
                <a:ea typeface="Verdana" pitchFamily="34" charset="0"/>
                <a:cs typeface="Arial" pitchFamily="34" charset="0"/>
              </a:defRPr>
            </a:lvl1pPr>
          </a:lstStyle>
          <a:p>
            <a:r>
              <a:rPr lang="en-US" dirty="0"/>
              <a:t>Click to edit Master title style</a:t>
            </a:r>
          </a:p>
        </p:txBody>
      </p:sp>
      <p:sp>
        <p:nvSpPr>
          <p:cNvPr id="9" name="Text Placeholder 8"/>
          <p:cNvSpPr>
            <a:spLocks noGrp="1"/>
          </p:cNvSpPr>
          <p:nvPr>
            <p:ph type="body" sz="quarter" idx="14"/>
          </p:nvPr>
        </p:nvSpPr>
        <p:spPr>
          <a:xfrm>
            <a:off x="1143000" y="3886200"/>
            <a:ext cx="7391400" cy="1600200"/>
          </a:xfrm>
        </p:spPr>
        <p:txBody>
          <a:bodyPr anchor="ctr">
            <a:noAutofit/>
          </a:bodyPr>
          <a:lstStyle>
            <a:lvl1pPr marL="0" indent="0" algn="ctr">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Click to edit Master text styles</a:t>
            </a:r>
          </a:p>
        </p:txBody>
      </p:sp>
      <p:sp>
        <p:nvSpPr>
          <p:cNvPr id="5" name="Content Placeholder 4"/>
          <p:cNvSpPr>
            <a:spLocks noGrp="1"/>
          </p:cNvSpPr>
          <p:nvPr>
            <p:ph sz="quarter" idx="16"/>
          </p:nvPr>
        </p:nvSpPr>
        <p:spPr>
          <a:xfrm>
            <a:off x="1600200" y="6285230"/>
            <a:ext cx="7543800" cy="572770"/>
          </a:xfrm>
          <a:solidFill>
            <a:srgbClr val="DA1C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en-US" smtClean="0">
                <a:solidFill>
                  <a:schemeClr val="lt1"/>
                </a:solidFill>
                <a:latin typeface="+mn-lt"/>
                <a:ea typeface="+mn-ea"/>
                <a:cs typeface="+mn-cs"/>
              </a:defRPr>
            </a:lvl1pPr>
          </a:lstStyle>
          <a:p>
            <a:pPr lvl="0" algn="ctr">
              <a:spcBef>
                <a:spcPct val="0"/>
              </a:spcBef>
            </a:pPr>
            <a:r>
              <a:rPr lang="en-US" dirty="0"/>
              <a:t>Click to edit Master text styles</a:t>
            </a:r>
          </a:p>
        </p:txBody>
      </p:sp>
      <p:sp>
        <p:nvSpPr>
          <p:cNvPr id="7" name="Text Placeholder 8"/>
          <p:cNvSpPr>
            <a:spLocks noGrp="1"/>
          </p:cNvSpPr>
          <p:nvPr>
            <p:ph type="body" sz="quarter" idx="17"/>
          </p:nvPr>
        </p:nvSpPr>
        <p:spPr>
          <a:xfrm>
            <a:off x="1143000" y="1828800"/>
            <a:ext cx="7391400" cy="1600200"/>
          </a:xfrm>
        </p:spPr>
        <p:txBody>
          <a:bodyPr anchor="ctr">
            <a:noAutofit/>
          </a:bodyPr>
          <a:lstStyle>
            <a:lvl1pPr marL="0" indent="0" algn="ctr">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Click to edit Master text styles</a:t>
            </a:r>
          </a:p>
        </p:txBody>
      </p:sp>
    </p:spTree>
    <p:extLst>
      <p:ext uri="{BB962C8B-B14F-4D97-AF65-F5344CB8AC3E}">
        <p14:creationId xmlns:p14="http://schemas.microsoft.com/office/powerpoint/2010/main" val="194360828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dirty="0"/>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04BE63F4-A616-4BB9-A31E-CBB37186DD9F}" type="slidenum">
              <a:rPr lang="en-US"/>
              <a:pPr>
                <a:defRPr/>
              </a:pPr>
              <a:t>‹#›</a:t>
            </a:fld>
            <a:endParaRPr lang="en-US" dirty="0"/>
          </a:p>
        </p:txBody>
      </p:sp>
    </p:spTree>
    <p:extLst>
      <p:ext uri="{BB962C8B-B14F-4D97-AF65-F5344CB8AC3E}">
        <p14:creationId xmlns:p14="http://schemas.microsoft.com/office/powerpoint/2010/main" val="25586253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0590"/>
            <a:ext cx="8229600" cy="529501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0" name="Title Placeholder 1"/>
          <p:cNvSpPr>
            <a:spLocks noGrp="1"/>
          </p:cNvSpPr>
          <p:nvPr>
            <p:ph type="title"/>
          </p:nvPr>
        </p:nvSpPr>
        <p:spPr bwMode="auto">
          <a:xfrm>
            <a:off x="0" y="12550"/>
            <a:ext cx="9139518" cy="12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solidFill>
                  <a:srgbClr val="1E4394"/>
                </a:solidFill>
              </a:defRPr>
            </a:lvl1pPr>
          </a:lstStyle>
          <a:p>
            <a:pPr lvl="0"/>
            <a:r>
              <a:rPr lang="en-US" altLang="en-US" dirty="0" smtClean="0"/>
              <a:t>Click to edit Master title style</a:t>
            </a:r>
          </a:p>
        </p:txBody>
      </p:sp>
      <p:cxnSp>
        <p:nvCxnSpPr>
          <p:cNvPr id="11" name="Straight Connector 10"/>
          <p:cNvCxnSpPr/>
          <p:nvPr userDrawn="1"/>
        </p:nvCxnSpPr>
        <p:spPr>
          <a:xfrm>
            <a:off x="0" y="1302571"/>
            <a:ext cx="9144000"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570381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2" name="Title Placeholder 1"/>
          <p:cNvSpPr>
            <a:spLocks noGrp="1"/>
          </p:cNvSpPr>
          <p:nvPr>
            <p:ph type="title"/>
          </p:nvPr>
        </p:nvSpPr>
        <p:spPr bwMode="auto">
          <a:xfrm>
            <a:off x="0" y="12551"/>
            <a:ext cx="9139518" cy="120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baseline="0">
                <a:solidFill>
                  <a:srgbClr val="1E4394"/>
                </a:solidFill>
              </a:defRPr>
            </a:lvl1pPr>
          </a:lstStyle>
          <a:p>
            <a:pPr lvl="0"/>
            <a:r>
              <a:rPr lang="en-US" altLang="en-US" dirty="0" smtClean="0"/>
              <a:t>Click to edit Master title style</a:t>
            </a:r>
          </a:p>
        </p:txBody>
      </p:sp>
      <p:cxnSp>
        <p:nvCxnSpPr>
          <p:cNvPr id="9" name="Straight Connector 8"/>
          <p:cNvCxnSpPr/>
          <p:nvPr userDrawn="1"/>
        </p:nvCxnSpPr>
        <p:spPr>
          <a:xfrm>
            <a:off x="0" y="1302571"/>
            <a:ext cx="9144000"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824856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394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070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257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257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41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41538"/>
            <a:ext cx="7772400" cy="1431925"/>
          </a:xfrm>
        </p:spPr>
        <p:txBody>
          <a:bodyPr anchor="ctr">
            <a:spAutoFit/>
          </a:bodyPr>
          <a:lstStyle>
            <a:lvl1pPr>
              <a:defRPr sz="4400"/>
            </a:lvl1pPr>
          </a:lstStyle>
          <a:p>
            <a:pPr lvl="0"/>
            <a:r>
              <a:rPr lang="en-US" noProof="0" smtClean="0"/>
              <a:t>Click to edit Master title style</a:t>
            </a:r>
          </a:p>
        </p:txBody>
      </p:sp>
    </p:spTree>
    <p:extLst>
      <p:ext uri="{BB962C8B-B14F-4D97-AF65-F5344CB8AC3E}">
        <p14:creationId xmlns:p14="http://schemas.microsoft.com/office/powerpoint/2010/main" val="190986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162800" cy="9906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105400"/>
          </a:xfrm>
        </p:spPr>
        <p:txBody>
          <a:bodyPr/>
          <a:lstStyle/>
          <a:p>
            <a:pPr lvl="0"/>
            <a:r>
              <a:rPr lang="en-US" dirty="0" smtClean="0"/>
              <a:t>Click to edit Master text styles</a:t>
            </a:r>
          </a:p>
          <a:p>
            <a:pPr lvl="1"/>
            <a:r>
              <a:rPr lang="en-US" dirty="0" smtClean="0"/>
              <a:t>Second level</a:t>
            </a:r>
          </a:p>
          <a:p>
            <a:pPr lvl="2"/>
            <a:r>
              <a:rPr lang="en-US" dirty="0" smtClean="0"/>
              <a:t>Third </a:t>
            </a:r>
            <a:r>
              <a:rPr lang="en-US" dirty="0" err="1" smtClean="0"/>
              <a:t>leve</a:t>
            </a:r>
            <a:endParaRPr lang="en-US" dirty="0" smtClean="0"/>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33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257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257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713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prstClr val="black">
                    <a:tint val="75000"/>
                  </a:prst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54A54DDF-4F27-4E6F-9E2C-45E3673CD020}" type="slidenum">
              <a:rPr lang="en-US"/>
              <a:pPr>
                <a:defRPr/>
              </a:pPr>
              <a:t>‹#›</a:t>
            </a:fld>
            <a:endParaRPr lang="en-US" dirty="0"/>
          </a:p>
        </p:txBody>
      </p:sp>
      <p:sp>
        <p:nvSpPr>
          <p:cNvPr id="1031" name="TextBox 6"/>
          <p:cNvSpPr txBox="1">
            <a:spLocks noChangeArrowheads="1"/>
          </p:cNvSpPr>
          <p:nvPr userDrawn="1"/>
        </p:nvSpPr>
        <p:spPr bwMode="auto">
          <a:xfrm>
            <a:off x="79375" y="6521450"/>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sz="1200" dirty="0" smtClean="0">
                <a:solidFill>
                  <a:prstClr val="black"/>
                </a:solidFill>
              </a:rPr>
              <a:t>© Cengage Learning 2016</a:t>
            </a:r>
          </a:p>
        </p:txBody>
      </p:sp>
      <p:cxnSp>
        <p:nvCxnSpPr>
          <p:cNvPr id="8" name="Straight Connector 7"/>
          <p:cNvCxnSpPr/>
          <p:nvPr userDrawn="1"/>
        </p:nvCxnSpPr>
        <p:spPr>
          <a:xfrm>
            <a:off x="0" y="6858000"/>
            <a:ext cx="9144000" cy="0"/>
          </a:xfrm>
          <a:prstGeom prst="line">
            <a:avLst/>
          </a:prstGeom>
          <a:ln w="38100">
            <a:solidFill>
              <a:srgbClr val="B853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686186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ts val="9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ts val="9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ts val="9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ts val="9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ts val="9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file:///E:\media\img_library\chapter9\pages\31004_09_u01.ht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hyperlink" Target="http://www.youtube.com/watch?v=3MBCeKn0Oeo" TargetMode="Externa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hyperlink" Target="http://www.youtube.com/watch?NR=1&amp;feature=fvwp&amp;v=ibQ3-EwdthM" TargetMode="External"/><Relationship Id="rId2" Type="http://schemas.openxmlformats.org/officeDocument/2006/relationships/hyperlink" Target="http://www.youtube.com/watch?v=aNYT_rOgvIA" TargetMode="Externa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file:///E:\media\img_library\chapter9\pages\31004_09_01.htm"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9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8821" y="79417"/>
            <a:ext cx="8823246" cy="682584"/>
          </a:xfrm>
        </p:spPr>
        <p:txBody>
          <a:bodyPr/>
          <a:lstStyle/>
          <a:p>
            <a:pPr algn="l">
              <a:buClr>
                <a:srgbClr val="177671"/>
              </a:buClr>
            </a:pPr>
            <a:r>
              <a:rPr lang="en-US" sz="4000" b="1" dirty="0">
                <a:latin typeface="Arial" pitchFamily="34" charset="0"/>
                <a:cs typeface="Arial" pitchFamily="34" charset="0"/>
              </a:rPr>
              <a:t>Biological Psychology</a:t>
            </a:r>
            <a:r>
              <a:rPr lang="en-US" sz="4000" dirty="0">
                <a:latin typeface="Arial" pitchFamily="34" charset="0"/>
                <a:cs typeface="Arial" pitchFamily="34" charset="0"/>
              </a:rPr>
              <a:t> </a:t>
            </a:r>
          </a:p>
        </p:txBody>
      </p:sp>
      <p:sp>
        <p:nvSpPr>
          <p:cNvPr id="7174" name="Text Placeholder 6"/>
          <p:cNvSpPr>
            <a:spLocks noGrp="1"/>
          </p:cNvSpPr>
          <p:nvPr>
            <p:ph type="body" sz="quarter" idx="17"/>
          </p:nvPr>
        </p:nvSpPr>
        <p:spPr>
          <a:xfrm>
            <a:off x="0" y="838200"/>
            <a:ext cx="6184795" cy="623139"/>
          </a:xfrm>
        </p:spPr>
        <p:txBody>
          <a:bodyPr anchor="ctr"/>
          <a:lstStyle/>
          <a:p>
            <a:pPr algn="l">
              <a:spcBef>
                <a:spcPct val="0"/>
              </a:spcBef>
            </a:pPr>
            <a:r>
              <a:rPr lang="en-US" sz="2800" dirty="0">
                <a:solidFill>
                  <a:schemeClr val="bg1"/>
                </a:solidFill>
                <a:latin typeface="Arial" pitchFamily="34" charset="0"/>
                <a:cs typeface="Arial" pitchFamily="34" charset="0"/>
              </a:rPr>
              <a:t>Thirteenth Edition</a:t>
            </a:r>
            <a:endParaRPr lang="en-US" sz="2800" b="1" dirty="0">
              <a:solidFill>
                <a:schemeClr val="bg1"/>
              </a:solidFill>
              <a:latin typeface="Arial" pitchFamily="34" charset="0"/>
              <a:cs typeface="Arial" pitchFamily="34" charset="0"/>
            </a:endParaRPr>
          </a:p>
        </p:txBody>
      </p:sp>
      <p:sp>
        <p:nvSpPr>
          <p:cNvPr id="7173" name="Text Placeholder 5"/>
          <p:cNvSpPr>
            <a:spLocks noGrp="1"/>
          </p:cNvSpPr>
          <p:nvPr>
            <p:ph type="body" sz="quarter" idx="14"/>
          </p:nvPr>
        </p:nvSpPr>
        <p:spPr>
          <a:xfrm>
            <a:off x="545685" y="2830334"/>
            <a:ext cx="8130541" cy="2198866"/>
          </a:xfrm>
        </p:spPr>
        <p:txBody>
          <a:bodyPr anchor="ctr"/>
          <a:lstStyle/>
          <a:p>
            <a:pPr>
              <a:spcBef>
                <a:spcPct val="0"/>
              </a:spcBef>
            </a:pPr>
            <a:r>
              <a:rPr lang="en-US" sz="4000" b="1" dirty="0">
                <a:latin typeface="Arial" pitchFamily="34" charset="0"/>
                <a:cs typeface="Arial" pitchFamily="34" charset="0"/>
              </a:rPr>
              <a:t>Chapter 8</a:t>
            </a:r>
          </a:p>
          <a:p>
            <a:pPr>
              <a:spcBef>
                <a:spcPct val="0"/>
              </a:spcBef>
            </a:pPr>
            <a:r>
              <a:rPr lang="en-US" altLang="en-US" sz="3600" dirty="0">
                <a:latin typeface="Arial" pitchFamily="34" charset="0"/>
                <a:cs typeface="Arial" pitchFamily="34" charset="0"/>
              </a:rPr>
              <a:t>Wakefulness and Sleep</a:t>
            </a:r>
            <a:endParaRPr lang="en-US" sz="3600" b="1" dirty="0">
              <a:latin typeface="Arial" pitchFamily="34" charset="0"/>
              <a:cs typeface="Arial" pitchFamily="34" charset="0"/>
            </a:endParaRPr>
          </a:p>
        </p:txBody>
      </p:sp>
      <p:pic>
        <p:nvPicPr>
          <p:cNvPr id="6" name="Picture 5" title="Cengag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411467"/>
            <a:ext cx="1495325" cy="33514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6"/>
          </p:nvPr>
        </p:nvSpPr>
        <p:spPr>
          <a:xfrm>
            <a:off x="2112188" y="6285230"/>
            <a:ext cx="5667768" cy="572770"/>
          </a:xfrm>
        </p:spPr>
        <p:txBody>
          <a:bodyPr/>
          <a:lstStyle/>
          <a:p>
            <a:pPr marL="0" indent="0" algn="ctr">
              <a:buNone/>
            </a:pPr>
            <a:r>
              <a:rPr lang="en-US" sz="1200" dirty="0">
                <a:latin typeface="Arial" pitchFamily="34" charset="0"/>
                <a:cs typeface="Arial" pitchFamily="34" charset="0"/>
              </a:rPr>
              <a:t>© 2019 Cengage. All rights reserved.</a:t>
            </a:r>
            <a:endParaRPr lang="en-US" sz="1200" dirty="0">
              <a:latin typeface="Arial" pitchFamily="34" charset="0"/>
              <a:ea typeface="MS PGothic" panose="020B0600070205080204" pitchFamily="34" charset="-128"/>
              <a:cs typeface="Arial" pitchFamily="34" charset="0"/>
            </a:endParaRPr>
          </a:p>
        </p:txBody>
      </p:sp>
      <p:sp>
        <p:nvSpPr>
          <p:cNvPr id="7" name="TextBox 6"/>
          <p:cNvSpPr txBox="1"/>
          <p:nvPr/>
        </p:nvSpPr>
        <p:spPr>
          <a:xfrm>
            <a:off x="0" y="5562600"/>
            <a:ext cx="9144000" cy="523220"/>
          </a:xfrm>
          <a:prstGeom prst="rect">
            <a:avLst/>
          </a:prstGeom>
          <a:solidFill>
            <a:srgbClr val="FFFF00"/>
          </a:solidFill>
        </p:spPr>
        <p:txBody>
          <a:bodyPr wrap="square" rtlCol="0">
            <a:spAutoFit/>
          </a:bodyPr>
          <a:lstStyle/>
          <a:p>
            <a:pPr algn="ctr"/>
            <a:r>
              <a:rPr lang="en-US" sz="2800" dirty="0" smtClean="0"/>
              <a:t>-Note: highlighted text is background information-</a:t>
            </a:r>
            <a:endParaRPr lang="en-US" sz="2800" dirty="0"/>
          </a:p>
        </p:txBody>
      </p:sp>
    </p:spTree>
    <p:extLst>
      <p:ext uri="{BB962C8B-B14F-4D97-AF65-F5344CB8AC3E}">
        <p14:creationId xmlns:p14="http://schemas.microsoft.com/office/powerpoint/2010/main" val="188971153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28600" y="1410590"/>
            <a:ext cx="8686800" cy="5295010"/>
          </a:xfrm>
        </p:spPr>
        <p:txBody>
          <a:bodyPr/>
          <a:lstStyle/>
          <a:p>
            <a:r>
              <a:rPr lang="en-US" altLang="en-US" dirty="0"/>
              <a:t>Purpose of circadian rhythm is to keep our internal workings in phase with outside world</a:t>
            </a:r>
          </a:p>
          <a:p>
            <a:endParaRPr lang="en-US" altLang="en-US" sz="1400" dirty="0"/>
          </a:p>
          <a:p>
            <a:r>
              <a:rPr lang="en-US" altLang="en-US" dirty="0"/>
              <a:t>With no external cue, human circadian clock rhythm is slightly longer than 24 hours</a:t>
            </a:r>
          </a:p>
          <a:p>
            <a:endParaRPr lang="en-US" altLang="en-US" sz="1400" dirty="0"/>
          </a:p>
          <a:p>
            <a:r>
              <a:rPr lang="en-US" altLang="en-US" dirty="0"/>
              <a:t>Resetting circadian rhythms is sometimes necessary</a:t>
            </a:r>
          </a:p>
        </p:txBody>
      </p:sp>
      <p:sp>
        <p:nvSpPr>
          <p:cNvPr id="11266" name="Rectangle 2"/>
          <p:cNvSpPr>
            <a:spLocks noGrp="1" noChangeArrowheads="1"/>
          </p:cNvSpPr>
          <p:nvPr>
            <p:ph type="title"/>
          </p:nvPr>
        </p:nvSpPr>
        <p:spPr/>
        <p:txBody>
          <a:bodyPr/>
          <a:lstStyle/>
          <a:p>
            <a:r>
              <a:rPr lang="en-US" altLang="en-US" dirty="0" smtClean="0"/>
              <a:t>Setting and Resetting the Biological Clock</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457200" y="1410590"/>
            <a:ext cx="8458200" cy="5295010"/>
          </a:xfrm>
        </p:spPr>
        <p:txBody>
          <a:bodyPr/>
          <a:lstStyle/>
          <a:p>
            <a:r>
              <a:rPr lang="en-US" altLang="en-US" dirty="0"/>
              <a:t>Biological research on dreaming complicated because subjects cannot often accurately remember what was dreamt</a:t>
            </a:r>
          </a:p>
          <a:p>
            <a:endParaRPr lang="en-US" altLang="en-US" dirty="0"/>
          </a:p>
          <a:p>
            <a:r>
              <a:rPr lang="en-US" altLang="en-US" dirty="0"/>
              <a:t>Two biological theories of dreaming:</a:t>
            </a:r>
          </a:p>
          <a:p>
            <a:pPr lvl="1"/>
            <a:r>
              <a:rPr lang="en-US" altLang="en-US" sz="3200" b="1" dirty="0">
                <a:solidFill>
                  <a:srgbClr val="C00000"/>
                </a:solidFill>
              </a:rPr>
              <a:t>Activation-synthesis hypothesis</a:t>
            </a:r>
          </a:p>
          <a:p>
            <a:pPr lvl="1"/>
            <a:r>
              <a:rPr lang="en-US" altLang="en-US" sz="3200" b="1" dirty="0" smtClean="0">
                <a:solidFill>
                  <a:srgbClr val="C00000"/>
                </a:solidFill>
              </a:rPr>
              <a:t>Neurocognitive hypothesis </a:t>
            </a:r>
          </a:p>
          <a:p>
            <a:pPr marL="457200" lvl="1" indent="0">
              <a:buNone/>
            </a:pPr>
            <a:r>
              <a:rPr lang="en-US" altLang="en-US" sz="3200" b="1" dirty="0" smtClean="0">
                <a:solidFill>
                  <a:srgbClr val="C00000"/>
                </a:solidFill>
              </a:rPr>
              <a:t>	</a:t>
            </a:r>
            <a:r>
              <a:rPr lang="en-US" altLang="en-US" sz="3200" b="1" i="1" dirty="0" smtClean="0">
                <a:solidFill>
                  <a:srgbClr val="C00000"/>
                </a:solidFill>
              </a:rPr>
              <a:t>(</a:t>
            </a:r>
            <a:r>
              <a:rPr lang="en-US" altLang="en-US" sz="3200" b="1" i="1" dirty="0" smtClean="0">
                <a:solidFill>
                  <a:srgbClr val="C00000"/>
                </a:solidFill>
                <a:sym typeface="Wingdings" panose="05000000000000000000" pitchFamily="2" charset="2"/>
              </a:rPr>
              <a:t>”</a:t>
            </a:r>
            <a:r>
              <a:rPr lang="en-US" altLang="en-US" sz="3200" b="1" i="1" dirty="0" err="1" smtClean="0">
                <a:solidFill>
                  <a:srgbClr val="C00000"/>
                </a:solidFill>
              </a:rPr>
              <a:t>Clinico</a:t>
            </a:r>
            <a:r>
              <a:rPr lang="en-US" altLang="en-US" sz="3200" b="1" i="1" dirty="0" smtClean="0">
                <a:solidFill>
                  <a:srgbClr val="C00000"/>
                </a:solidFill>
              </a:rPr>
              <a:t>-anatomical hypothesis” in 		12</a:t>
            </a:r>
            <a:r>
              <a:rPr lang="en-US" altLang="en-US" sz="3200" b="1" i="1" baseline="30000" dirty="0" smtClean="0">
                <a:solidFill>
                  <a:srgbClr val="C00000"/>
                </a:solidFill>
              </a:rPr>
              <a:t>th</a:t>
            </a:r>
            <a:r>
              <a:rPr lang="en-US" altLang="en-US" sz="3200" b="1" i="1" dirty="0" smtClean="0">
                <a:solidFill>
                  <a:srgbClr val="C00000"/>
                </a:solidFill>
              </a:rPr>
              <a:t> edition and earlier)</a:t>
            </a:r>
            <a:endParaRPr lang="en-US" altLang="en-US" sz="3200" b="1" i="1" dirty="0">
              <a:solidFill>
                <a:srgbClr val="C00000"/>
              </a:solidFill>
            </a:endParaRPr>
          </a:p>
        </p:txBody>
      </p:sp>
      <p:sp>
        <p:nvSpPr>
          <p:cNvPr id="75778" name="Rectangle 2"/>
          <p:cNvSpPr>
            <a:spLocks noGrp="1" noChangeArrowheads="1"/>
          </p:cNvSpPr>
          <p:nvPr>
            <p:ph type="title"/>
          </p:nvPr>
        </p:nvSpPr>
        <p:spPr/>
        <p:txBody>
          <a:bodyPr/>
          <a:lstStyle/>
          <a:p>
            <a:r>
              <a:rPr lang="en-US" altLang="en-US" dirty="0" smtClean="0"/>
              <a:t>Biological Perspectives on Dreaming</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100</a:t>
            </a:fld>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0" y="1410590"/>
            <a:ext cx="8991600" cy="5295010"/>
          </a:xfrm>
        </p:spPr>
        <p:txBody>
          <a:bodyPr/>
          <a:lstStyle/>
          <a:p>
            <a:r>
              <a:rPr lang="en-US" altLang="en-US" b="1" dirty="0">
                <a:solidFill>
                  <a:srgbClr val="C00000"/>
                </a:solidFill>
              </a:rPr>
              <a:t>Activation-synthesis hypothesis</a:t>
            </a:r>
            <a:r>
              <a:rPr lang="en-US" altLang="en-US" dirty="0"/>
              <a:t> suggests dreams begin with spontaneous activity in pons, which activates many parts of cortex</a:t>
            </a:r>
          </a:p>
          <a:p>
            <a:pPr lvl="1"/>
            <a:r>
              <a:rPr lang="en-US" altLang="en-US" sz="3200" dirty="0"/>
              <a:t>Cortex synthesizes a story from pattern of </a:t>
            </a:r>
            <a:r>
              <a:rPr lang="en-US" altLang="en-US" sz="3200" dirty="0" smtClean="0"/>
              <a:t>activation (brain’s effort to make sense of it)</a:t>
            </a:r>
            <a:endParaRPr lang="en-US" altLang="en-US" sz="3200" dirty="0"/>
          </a:p>
          <a:p>
            <a:pPr lvl="1" eaLnBrk="1" hangingPunct="1"/>
            <a:r>
              <a:rPr lang="en-US" altLang="en-US" sz="3200" dirty="0"/>
              <a:t>Sensory stimuli (sounds in room, </a:t>
            </a:r>
            <a:r>
              <a:rPr lang="en-US" altLang="en-US" sz="3200" dirty="0" err="1"/>
              <a:t>etc</a:t>
            </a:r>
            <a:r>
              <a:rPr lang="en-US" altLang="en-US" sz="3200" dirty="0"/>
              <a:t>) sometimes get incorporated, but usually not</a:t>
            </a:r>
          </a:p>
          <a:p>
            <a:pPr lvl="1"/>
            <a:r>
              <a:rPr lang="en-US" altLang="en-US" i="1" dirty="0" smtClean="0"/>
              <a:t>Examples- 1) dream </a:t>
            </a:r>
            <a:r>
              <a:rPr lang="en-US" altLang="en-US" i="1" dirty="0"/>
              <a:t>of ‘falling’ because posture is lying down- different from waking </a:t>
            </a:r>
            <a:r>
              <a:rPr lang="en-US" altLang="en-US" i="1" dirty="0" smtClean="0"/>
              <a:t>posture; 2) when </a:t>
            </a:r>
            <a:r>
              <a:rPr lang="en-US" altLang="en-US" i="1" dirty="0"/>
              <a:t>dreaming, you really can’t </a:t>
            </a:r>
            <a:r>
              <a:rPr lang="en-US" altLang="en-US" i="1" dirty="0" smtClean="0"/>
              <a:t>move</a:t>
            </a:r>
            <a:r>
              <a:rPr lang="en-US" altLang="en-US" i="1" dirty="0" smtClean="0">
                <a:sym typeface="Wingdings" panose="05000000000000000000" pitchFamily="2" charset="2"/>
              </a:rPr>
              <a:t></a:t>
            </a:r>
            <a:r>
              <a:rPr lang="en-US" altLang="en-US" i="1" dirty="0">
                <a:sym typeface="Wingdings" panose="05000000000000000000" pitchFamily="2" charset="2"/>
              </a:rPr>
              <a:t> </a:t>
            </a:r>
            <a:r>
              <a:rPr lang="en-US" altLang="en-US" i="1" dirty="0" smtClean="0"/>
              <a:t>common </a:t>
            </a:r>
            <a:r>
              <a:rPr lang="en-US" altLang="en-US" i="1" dirty="0"/>
              <a:t>dream</a:t>
            </a:r>
          </a:p>
        </p:txBody>
      </p:sp>
      <p:sp>
        <p:nvSpPr>
          <p:cNvPr id="76802" name="Rectangle 2"/>
          <p:cNvSpPr>
            <a:spLocks noGrp="1" noChangeArrowheads="1"/>
          </p:cNvSpPr>
          <p:nvPr>
            <p:ph type="title"/>
          </p:nvPr>
        </p:nvSpPr>
        <p:spPr>
          <a:solidFill>
            <a:srgbClr val="FFFF00"/>
          </a:solidFill>
        </p:spPr>
        <p:txBody>
          <a:bodyPr/>
          <a:lstStyle/>
          <a:p>
            <a:r>
              <a:rPr lang="en-US" altLang="en-US" dirty="0" smtClean="0"/>
              <a:t>The Activation-Synthesis Hypothesis </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101</a:t>
            </a:fld>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457200" y="1295400"/>
            <a:ext cx="8229600" cy="5295010"/>
          </a:xfrm>
        </p:spPr>
        <p:txBody>
          <a:bodyPr/>
          <a:lstStyle/>
          <a:p>
            <a:r>
              <a:rPr lang="en-US" altLang="en-US" b="1" dirty="0" smtClean="0">
                <a:solidFill>
                  <a:srgbClr val="C00000"/>
                </a:solidFill>
              </a:rPr>
              <a:t>Neurocognitive </a:t>
            </a:r>
            <a:r>
              <a:rPr lang="en-US" altLang="en-US" b="1" dirty="0">
                <a:solidFill>
                  <a:srgbClr val="C00000"/>
                </a:solidFill>
              </a:rPr>
              <a:t>hypothesis</a:t>
            </a:r>
            <a:r>
              <a:rPr lang="en-US" altLang="en-US" dirty="0"/>
              <a:t> places less emphasis on pons, PGO waves, or even REM sleep</a:t>
            </a:r>
          </a:p>
          <a:p>
            <a:pPr lvl="1"/>
            <a:r>
              <a:rPr lang="en-US" altLang="en-US" dirty="0"/>
              <a:t>Derived from brain-damaged </a:t>
            </a:r>
            <a:r>
              <a:rPr lang="en-US" altLang="en-US" dirty="0" smtClean="0"/>
              <a:t>patients</a:t>
            </a:r>
          </a:p>
          <a:p>
            <a:pPr lvl="1"/>
            <a:r>
              <a:rPr lang="en-US" altLang="en-US" dirty="0" smtClean="0"/>
              <a:t>Suggests dreams are similar to thinking </a:t>
            </a:r>
            <a:r>
              <a:rPr lang="en-US" altLang="en-US" dirty="0"/>
              <a:t>taking place under unusual circumstances- like mind wandering when </a:t>
            </a:r>
            <a:r>
              <a:rPr lang="en-US" altLang="en-US" dirty="0" smtClean="0"/>
              <a:t>awake</a:t>
            </a:r>
            <a:endParaRPr lang="en-US" altLang="en-US" dirty="0"/>
          </a:p>
        </p:txBody>
      </p:sp>
      <p:sp>
        <p:nvSpPr>
          <p:cNvPr id="77826" name="Rectangle 2"/>
          <p:cNvSpPr>
            <a:spLocks noGrp="1" noChangeArrowheads="1"/>
          </p:cNvSpPr>
          <p:nvPr>
            <p:ph type="title"/>
          </p:nvPr>
        </p:nvSpPr>
        <p:spPr>
          <a:solidFill>
            <a:srgbClr val="FFFF00"/>
          </a:solidFill>
        </p:spPr>
        <p:txBody>
          <a:bodyPr/>
          <a:lstStyle/>
          <a:p>
            <a:r>
              <a:rPr lang="en-US" altLang="en-US" dirty="0" smtClean="0"/>
              <a:t>The </a:t>
            </a:r>
            <a:r>
              <a:rPr lang="en-US" altLang="en-US" dirty="0" smtClean="0"/>
              <a:t>Neurocognitive </a:t>
            </a:r>
            <a:r>
              <a:rPr lang="en-US" altLang="en-US" dirty="0" smtClean="0"/>
              <a:t>Hypothesis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102</a:t>
            </a:fld>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295400"/>
          </a:xfrm>
          <a:solidFill>
            <a:srgbClr val="FFFF00"/>
          </a:solidFill>
        </p:spPr>
        <p:txBody>
          <a:bodyPr/>
          <a:lstStyle/>
          <a:p>
            <a:r>
              <a:rPr lang="en-US" altLang="en-US" dirty="0"/>
              <a:t>The </a:t>
            </a:r>
            <a:r>
              <a:rPr lang="en-US" altLang="en-US" dirty="0" smtClean="0"/>
              <a:t>Neurocognitive </a:t>
            </a:r>
            <a:r>
              <a:rPr lang="en-US" altLang="en-US" dirty="0" smtClean="0"/>
              <a:t>Hypothesis (cont’d.)</a:t>
            </a:r>
            <a:endParaRPr lang="en-US" altLang="en-US" dirty="0" smtClean="0">
              <a:solidFill>
                <a:srgbClr val="0070C0"/>
              </a:solidFill>
            </a:endParaRPr>
          </a:p>
        </p:txBody>
      </p:sp>
      <p:sp>
        <p:nvSpPr>
          <p:cNvPr id="94211" name="Rectangle 3"/>
          <p:cNvSpPr>
            <a:spLocks noGrp="1" noChangeArrowheads="1"/>
          </p:cNvSpPr>
          <p:nvPr>
            <p:ph type="body" idx="1"/>
          </p:nvPr>
        </p:nvSpPr>
        <p:spPr>
          <a:xfrm>
            <a:off x="0" y="1341438"/>
            <a:ext cx="9144000" cy="2652712"/>
          </a:xfrm>
        </p:spPr>
        <p:txBody>
          <a:bodyPr/>
          <a:lstStyle/>
          <a:p>
            <a:pPr>
              <a:defRPr/>
            </a:pPr>
            <a:r>
              <a:rPr lang="en-US" altLang="en-US" dirty="0"/>
              <a:t>D</a:t>
            </a:r>
            <a:r>
              <a:rPr lang="en-US" altLang="en-US" dirty="0" smtClean="0"/>
              <a:t>reams begin with arousing stimuli generated within the brain (similar to </a:t>
            </a:r>
            <a:r>
              <a:rPr lang="en-US" altLang="en-US" dirty="0" err="1" smtClean="0"/>
              <a:t>Activ</a:t>
            </a:r>
            <a:r>
              <a:rPr lang="en-US" altLang="en-US" dirty="0" smtClean="0"/>
              <a:t>-synth)</a:t>
            </a:r>
          </a:p>
          <a:p>
            <a:pPr marL="457200" lvl="1" indent="0">
              <a:buFontTx/>
              <a:buNone/>
              <a:defRPr/>
            </a:pPr>
            <a:r>
              <a:rPr lang="en-US" altLang="en-US" sz="3200" dirty="0" smtClean="0"/>
              <a:t>	+</a:t>
            </a:r>
            <a:r>
              <a:rPr lang="en-US" altLang="en-US" dirty="0" smtClean="0"/>
              <a:t> recent memories</a:t>
            </a:r>
          </a:p>
          <a:p>
            <a:pPr marL="457200" lvl="1" indent="0">
              <a:buFontTx/>
              <a:buNone/>
              <a:defRPr/>
            </a:pPr>
            <a:r>
              <a:rPr lang="en-US" altLang="en-US" sz="3200" dirty="0" smtClean="0"/>
              <a:t>	+</a:t>
            </a:r>
            <a:r>
              <a:rPr lang="en-US" altLang="en-US" dirty="0" smtClean="0"/>
              <a:t> information coming in from </a:t>
            </a:r>
            <a:r>
              <a:rPr lang="en-US" altLang="en-US" dirty="0" smtClean="0"/>
              <a:t>senses</a:t>
            </a:r>
          </a:p>
          <a:p>
            <a:pPr marL="457200" lvl="1" indent="0">
              <a:buFontTx/>
              <a:buNone/>
              <a:defRPr/>
            </a:pPr>
            <a:endParaRPr lang="en-US" altLang="en-US" dirty="0"/>
          </a:p>
          <a:p>
            <a:pPr marL="457200" lvl="1" indent="0">
              <a:buFontTx/>
              <a:buNone/>
              <a:defRPr/>
            </a:pPr>
            <a:r>
              <a:rPr lang="en-US" altLang="en-US" b="1" dirty="0">
                <a:solidFill>
                  <a:srgbClr val="00B050"/>
                </a:solidFill>
              </a:rPr>
              <a:t>[Pearls Before Swine comic:</a:t>
            </a:r>
          </a:p>
          <a:p>
            <a:pPr marL="457200" lvl="1" indent="0">
              <a:buFontTx/>
              <a:buNone/>
              <a:defRPr/>
            </a:pPr>
            <a:r>
              <a:rPr lang="en-US" altLang="en-US" sz="2400" b="1" dirty="0">
                <a:solidFill>
                  <a:srgbClr val="00B050"/>
                </a:solidFill>
              </a:rPr>
              <a:t>http://</a:t>
            </a:r>
            <a:r>
              <a:rPr lang="en-US" altLang="en-US" sz="2400" b="1">
                <a:solidFill>
                  <a:srgbClr val="00B050"/>
                </a:solidFill>
              </a:rPr>
              <a:t>www.gocomics.com/pearlsbeforeswine/2013/10/19</a:t>
            </a:r>
            <a:r>
              <a:rPr lang="en-US" altLang="en-US" b="1" smtClean="0">
                <a:solidFill>
                  <a:srgbClr val="00B050"/>
                </a:solidFill>
              </a:rPr>
              <a:t>]</a:t>
            </a:r>
            <a:endParaRPr lang="en-US" altLang="en-US" b="1" dirty="0">
              <a:solidFill>
                <a:srgbClr val="00B050"/>
              </a:solidFill>
            </a:endParaRP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103</a:t>
            </a:fld>
            <a:endParaRPr lang="en-US" dirty="0"/>
          </a:p>
        </p:txBody>
      </p:sp>
    </p:spTree>
    <p:extLst>
      <p:ext uri="{BB962C8B-B14F-4D97-AF65-F5344CB8AC3E}">
        <p14:creationId xmlns:p14="http://schemas.microsoft.com/office/powerpoint/2010/main" val="27338027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457200" y="1295400"/>
            <a:ext cx="8229600" cy="5295010"/>
          </a:xfrm>
        </p:spPr>
        <p:txBody>
          <a:bodyPr/>
          <a:lstStyle/>
          <a:p>
            <a:r>
              <a:rPr lang="en-US" altLang="en-US" dirty="0"/>
              <a:t>Since brain is getting little information from sense organs, images are generated without constraints or interference</a:t>
            </a:r>
          </a:p>
          <a:p>
            <a:endParaRPr lang="en-US" altLang="en-US" sz="1400" dirty="0"/>
          </a:p>
          <a:p>
            <a:r>
              <a:rPr lang="en-US" altLang="en-US" dirty="0"/>
              <a:t>Arousal can not lead to action as primary motor cortex and motor neurons of spinal cord are suppressed</a:t>
            </a:r>
          </a:p>
          <a:p>
            <a:endParaRPr lang="en-US" altLang="en-US" sz="1400" dirty="0"/>
          </a:p>
          <a:p>
            <a:r>
              <a:rPr lang="en-US" altLang="en-US" dirty="0"/>
              <a:t>Activity in prefrontal cortex is suppressed, which impairs working memory during dreaming</a:t>
            </a:r>
          </a:p>
        </p:txBody>
      </p:sp>
      <p:sp>
        <p:nvSpPr>
          <p:cNvPr id="78850" name="Rectangle 2"/>
          <p:cNvSpPr>
            <a:spLocks noGrp="1" noChangeArrowheads="1"/>
          </p:cNvSpPr>
          <p:nvPr>
            <p:ph type="title"/>
          </p:nvPr>
        </p:nvSpPr>
        <p:spPr>
          <a:solidFill>
            <a:srgbClr val="FFFF00"/>
          </a:solidFill>
        </p:spPr>
        <p:txBody>
          <a:bodyPr/>
          <a:lstStyle/>
          <a:p>
            <a:r>
              <a:rPr lang="en-US" altLang="en-US" dirty="0" smtClean="0"/>
              <a:t>The </a:t>
            </a:r>
            <a:r>
              <a:rPr lang="en-US" altLang="en-US" dirty="0"/>
              <a:t>Neurocognitive </a:t>
            </a:r>
            <a:r>
              <a:rPr lang="en-US" altLang="en-US" dirty="0" smtClean="0"/>
              <a:t>Hypothesis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104</a:t>
            </a:fld>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304800" y="1410590"/>
            <a:ext cx="8458200" cy="5295010"/>
          </a:xfrm>
        </p:spPr>
        <p:txBody>
          <a:bodyPr/>
          <a:lstStyle/>
          <a:p>
            <a:pPr>
              <a:defRPr/>
            </a:pPr>
            <a:r>
              <a:rPr lang="en-US" altLang="en-US" dirty="0"/>
              <a:t>Activity is high in inferior part of parietal cortex- area important for visual-spatial perception</a:t>
            </a:r>
          </a:p>
          <a:p>
            <a:pPr lvl="1">
              <a:defRPr/>
            </a:pPr>
            <a:r>
              <a:rPr lang="en-US" altLang="en-US" dirty="0"/>
              <a:t>Patients with damage:</a:t>
            </a:r>
          </a:p>
          <a:p>
            <a:pPr lvl="2">
              <a:defRPr/>
            </a:pPr>
            <a:r>
              <a:rPr lang="en-US" altLang="en-US" sz="2800" dirty="0"/>
              <a:t>problems binding body sensations with vision</a:t>
            </a:r>
          </a:p>
          <a:p>
            <a:pPr lvl="2">
              <a:defRPr/>
            </a:pPr>
            <a:r>
              <a:rPr lang="en-US" altLang="en-US" sz="2800" dirty="0"/>
              <a:t>have no dreams</a:t>
            </a:r>
          </a:p>
          <a:p>
            <a:pPr>
              <a:defRPr/>
            </a:pPr>
            <a:endParaRPr lang="en-US" altLang="en-US" sz="1400" dirty="0"/>
          </a:p>
          <a:p>
            <a:pPr marL="342900" lvl="1" indent="-342900">
              <a:buFont typeface="Arial" charset="0"/>
              <a:buChar char="•"/>
              <a:defRPr/>
            </a:pPr>
            <a:r>
              <a:rPr lang="en-US" altLang="en-US" sz="3200" dirty="0"/>
              <a:t>Activity also high in areas outside of V1, accounting for the visual imagery of dreams</a:t>
            </a:r>
          </a:p>
          <a:p>
            <a:pPr lvl="1"/>
            <a:endParaRPr lang="en-US" altLang="en-US" dirty="0" smtClean="0"/>
          </a:p>
        </p:txBody>
      </p:sp>
      <p:sp>
        <p:nvSpPr>
          <p:cNvPr id="79874" name="Rectangle 2"/>
          <p:cNvSpPr>
            <a:spLocks noGrp="1" noChangeArrowheads="1"/>
          </p:cNvSpPr>
          <p:nvPr>
            <p:ph type="title"/>
          </p:nvPr>
        </p:nvSpPr>
        <p:spPr>
          <a:solidFill>
            <a:srgbClr val="FFFF00"/>
          </a:solidFill>
        </p:spPr>
        <p:txBody>
          <a:bodyPr/>
          <a:lstStyle/>
          <a:p>
            <a:r>
              <a:rPr lang="en-US" altLang="en-US" dirty="0" smtClean="0"/>
              <a:t>The </a:t>
            </a:r>
            <a:r>
              <a:rPr lang="en-US" altLang="en-US" dirty="0"/>
              <a:t>Neurocognitive </a:t>
            </a:r>
            <a:r>
              <a:rPr lang="en-US" altLang="en-US" dirty="0" smtClean="0"/>
              <a:t>Hypothesis – Conditions </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105</a:t>
            </a:fld>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457200" y="1334390"/>
            <a:ext cx="8534400" cy="5295010"/>
          </a:xfrm>
        </p:spPr>
        <p:txBody>
          <a:bodyPr/>
          <a:lstStyle/>
          <a:p>
            <a:pPr>
              <a:defRPr/>
            </a:pPr>
            <a:r>
              <a:rPr lang="en-US" altLang="en-US" dirty="0"/>
              <a:t>Activity high in hypothalamus and amygdala</a:t>
            </a:r>
          </a:p>
          <a:p>
            <a:pPr marL="0" indent="0">
              <a:spcAft>
                <a:spcPts val="1200"/>
              </a:spcAft>
              <a:buFont typeface="Arial" charset="0"/>
              <a:buNone/>
              <a:defRPr/>
            </a:pPr>
            <a:r>
              <a:rPr lang="en-US" altLang="en-US" dirty="0">
                <a:sym typeface="Wingdings" panose="05000000000000000000" pitchFamily="2" charset="2"/>
              </a:rPr>
              <a:t>	 </a:t>
            </a:r>
            <a:r>
              <a:rPr lang="en-US" altLang="en-US" dirty="0"/>
              <a:t>accounts for emotional and 				motivational content of </a:t>
            </a:r>
            <a:r>
              <a:rPr lang="en-US" altLang="en-US" dirty="0" smtClean="0"/>
              <a:t>dreams</a:t>
            </a:r>
            <a:endParaRPr lang="en-US" altLang="en-US" sz="1400" dirty="0"/>
          </a:p>
          <a:p>
            <a:pPr>
              <a:spcAft>
                <a:spcPts val="1200"/>
              </a:spcAft>
              <a:defRPr/>
            </a:pPr>
            <a:r>
              <a:rPr lang="en-US" altLang="en-US" dirty="0"/>
              <a:t>I</a:t>
            </a:r>
            <a:r>
              <a:rPr lang="en-US" altLang="en-US" dirty="0" smtClean="0"/>
              <a:t>nternal </a:t>
            </a:r>
            <a:r>
              <a:rPr lang="en-US" altLang="en-US" dirty="0"/>
              <a:t>or external stimulation activates parts of parietal, </a:t>
            </a:r>
            <a:r>
              <a:rPr lang="en-US" altLang="en-US" dirty="0" smtClean="0"/>
              <a:t>occipital </a:t>
            </a:r>
            <a:r>
              <a:rPr lang="en-US" altLang="en-US" dirty="0"/>
              <a:t>&amp;</a:t>
            </a:r>
            <a:r>
              <a:rPr lang="en-US" altLang="en-US" dirty="0" smtClean="0"/>
              <a:t> </a:t>
            </a:r>
            <a:r>
              <a:rPr lang="en-US" altLang="en-US" dirty="0"/>
              <a:t>temporal </a:t>
            </a:r>
            <a:r>
              <a:rPr lang="en-US" altLang="en-US" dirty="0" smtClean="0"/>
              <a:t>cortex</a:t>
            </a:r>
            <a:endParaRPr lang="en-US" altLang="en-US" sz="1400" dirty="0"/>
          </a:p>
          <a:p>
            <a:pPr>
              <a:defRPr/>
            </a:pPr>
            <a:r>
              <a:rPr lang="en-US" altLang="en-US" dirty="0" smtClean="0"/>
              <a:t>No visual </a:t>
            </a:r>
            <a:r>
              <a:rPr lang="en-US" altLang="en-US" dirty="0"/>
              <a:t>input </a:t>
            </a:r>
            <a:r>
              <a:rPr lang="en-US" altLang="en-US" dirty="0" smtClean="0"/>
              <a:t>(from V1) </a:t>
            </a:r>
            <a:r>
              <a:rPr lang="en-US" altLang="en-US" dirty="0"/>
              <a:t>+ no criticism from prefrontal </a:t>
            </a:r>
            <a:r>
              <a:rPr lang="en-US" altLang="en-US" dirty="0" smtClean="0"/>
              <a:t>cortex</a:t>
            </a:r>
            <a:r>
              <a:rPr lang="en-US" altLang="en-US" dirty="0" smtClean="0">
                <a:sym typeface="Wingdings" panose="05000000000000000000" pitchFamily="2" charset="2"/>
              </a:rPr>
              <a:t></a:t>
            </a:r>
            <a:r>
              <a:rPr lang="en-US" altLang="en-US" dirty="0" smtClean="0"/>
              <a:t> </a:t>
            </a:r>
            <a:r>
              <a:rPr lang="en-US" altLang="en-US" dirty="0"/>
              <a:t>hallucinatory perceptions</a:t>
            </a:r>
          </a:p>
        </p:txBody>
      </p:sp>
      <p:sp>
        <p:nvSpPr>
          <p:cNvPr id="80898" name="Rectangle 2"/>
          <p:cNvSpPr>
            <a:spLocks noGrp="1" noChangeArrowheads="1"/>
          </p:cNvSpPr>
          <p:nvPr>
            <p:ph type="title"/>
          </p:nvPr>
        </p:nvSpPr>
        <p:spPr>
          <a:solidFill>
            <a:srgbClr val="FFFF00"/>
          </a:solidFill>
        </p:spPr>
        <p:txBody>
          <a:bodyPr/>
          <a:lstStyle/>
          <a:p>
            <a:r>
              <a:rPr lang="en-US" altLang="en-US" dirty="0" smtClean="0"/>
              <a:t>The </a:t>
            </a:r>
            <a:r>
              <a:rPr lang="en-US" altLang="en-US" dirty="0"/>
              <a:t>Neurocognitive </a:t>
            </a:r>
            <a:r>
              <a:rPr lang="en-US" altLang="en-US" dirty="0" smtClean="0"/>
              <a:t>Hypothesis – Summary</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106</a:t>
            </a:fld>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144000" cy="1143000"/>
          </a:xfrm>
        </p:spPr>
        <p:txBody>
          <a:bodyPr/>
          <a:lstStyle/>
          <a:p>
            <a:r>
              <a:rPr lang="en-US" altLang="en-US" dirty="0" smtClean="0">
                <a:solidFill>
                  <a:schemeClr val="accent2">
                    <a:lumMod val="75000"/>
                  </a:schemeClr>
                </a:solidFill>
              </a:rPr>
              <a:t>Activation-synthesis</a:t>
            </a:r>
            <a:r>
              <a:rPr lang="en-US" altLang="en-US" dirty="0" smtClean="0">
                <a:solidFill>
                  <a:schemeClr val="tx1"/>
                </a:solidFill>
              </a:rPr>
              <a:t> VS </a:t>
            </a:r>
            <a:r>
              <a:rPr lang="en-US" altLang="en-US" dirty="0">
                <a:solidFill>
                  <a:srgbClr val="C00000"/>
                </a:solidFill>
              </a:rPr>
              <a:t>Neurocognitive</a:t>
            </a:r>
            <a:r>
              <a:rPr lang="en-US" altLang="en-US" dirty="0" smtClean="0">
                <a:solidFill>
                  <a:schemeClr val="tx1"/>
                </a:solidFill>
              </a:rPr>
              <a:t> </a:t>
            </a:r>
            <a:endParaRPr lang="en-US" altLang="en-US" dirty="0" smtClean="0"/>
          </a:p>
        </p:txBody>
      </p:sp>
      <p:sp>
        <p:nvSpPr>
          <p:cNvPr id="3" name="Content Placeholder 2"/>
          <p:cNvSpPr>
            <a:spLocks noGrp="1"/>
          </p:cNvSpPr>
          <p:nvPr>
            <p:ph sz="half" idx="1"/>
          </p:nvPr>
        </p:nvSpPr>
        <p:spPr>
          <a:xfrm>
            <a:off x="685800" y="1447800"/>
            <a:ext cx="3962400" cy="4733925"/>
          </a:xfrm>
        </p:spPr>
        <p:txBody>
          <a:bodyPr/>
          <a:lstStyle/>
          <a:p>
            <a:pPr>
              <a:defRPr/>
            </a:pPr>
            <a:r>
              <a:rPr lang="en-US" dirty="0" smtClean="0">
                <a:solidFill>
                  <a:schemeClr val="accent2">
                    <a:lumMod val="75000"/>
                  </a:schemeClr>
                </a:solidFill>
              </a:rPr>
              <a:t>Interpret sparse info</a:t>
            </a:r>
          </a:p>
          <a:p>
            <a:pPr>
              <a:defRPr/>
            </a:pPr>
            <a:endParaRPr lang="en-US" dirty="0" smtClean="0">
              <a:solidFill>
                <a:schemeClr val="accent2">
                  <a:lumMod val="75000"/>
                </a:schemeClr>
              </a:solidFill>
            </a:endParaRPr>
          </a:p>
          <a:p>
            <a:pPr>
              <a:defRPr/>
            </a:pPr>
            <a:r>
              <a:rPr lang="en-US" dirty="0" smtClean="0">
                <a:solidFill>
                  <a:schemeClr val="accent2">
                    <a:lumMod val="75000"/>
                  </a:schemeClr>
                </a:solidFill>
              </a:rPr>
              <a:t>PGO waves (visual)</a:t>
            </a:r>
          </a:p>
          <a:p>
            <a:pPr marL="0" indent="0">
              <a:buFontTx/>
              <a:buNone/>
              <a:defRPr/>
            </a:pPr>
            <a:r>
              <a:rPr lang="en-US" sz="3200" dirty="0">
                <a:solidFill>
                  <a:schemeClr val="accent2">
                    <a:lumMod val="75000"/>
                  </a:schemeClr>
                </a:solidFill>
              </a:rPr>
              <a:t> </a:t>
            </a:r>
            <a:r>
              <a:rPr lang="en-US" sz="3200" dirty="0" smtClean="0">
                <a:solidFill>
                  <a:schemeClr val="accent2">
                    <a:lumMod val="75000"/>
                  </a:schemeClr>
                </a:solidFill>
              </a:rPr>
              <a:t>  +</a:t>
            </a:r>
            <a:r>
              <a:rPr lang="en-US" dirty="0" smtClean="0">
                <a:solidFill>
                  <a:schemeClr val="accent2">
                    <a:lumMod val="75000"/>
                  </a:schemeClr>
                </a:solidFill>
              </a:rPr>
              <a:t> other brain activity</a:t>
            </a:r>
          </a:p>
          <a:p>
            <a:pPr marL="0" indent="0">
              <a:buFontTx/>
              <a:buNone/>
              <a:defRPr/>
            </a:pPr>
            <a:r>
              <a:rPr lang="en-US" dirty="0">
                <a:solidFill>
                  <a:schemeClr val="accent2">
                    <a:lumMod val="75000"/>
                  </a:schemeClr>
                </a:solidFill>
              </a:rPr>
              <a:t> </a:t>
            </a:r>
            <a:r>
              <a:rPr lang="en-US" dirty="0" smtClean="0">
                <a:solidFill>
                  <a:schemeClr val="accent2">
                    <a:lumMod val="75000"/>
                  </a:schemeClr>
                </a:solidFill>
              </a:rPr>
              <a:t>      already occurring</a:t>
            </a:r>
          </a:p>
          <a:p>
            <a:pPr marL="0" indent="0">
              <a:buFontTx/>
              <a:buNone/>
              <a:defRPr/>
            </a:pPr>
            <a:endParaRPr lang="en-US" dirty="0" smtClean="0">
              <a:solidFill>
                <a:schemeClr val="accent2">
                  <a:lumMod val="75000"/>
                </a:schemeClr>
              </a:solidFill>
            </a:endParaRPr>
          </a:p>
          <a:p>
            <a:pPr marL="0" indent="0">
              <a:buFontTx/>
              <a:buNone/>
              <a:defRPr/>
            </a:pPr>
            <a:r>
              <a:rPr lang="en-US" dirty="0">
                <a:solidFill>
                  <a:schemeClr val="accent2">
                    <a:lumMod val="75000"/>
                  </a:schemeClr>
                </a:solidFill>
                <a:sym typeface="Wingdings" panose="05000000000000000000" pitchFamily="2" charset="2"/>
              </a:rPr>
              <a:t> </a:t>
            </a:r>
            <a:r>
              <a:rPr lang="en-US" dirty="0" smtClean="0">
                <a:solidFill>
                  <a:schemeClr val="accent2">
                    <a:lumMod val="75000"/>
                  </a:schemeClr>
                </a:solidFill>
                <a:sym typeface="Wingdings" panose="05000000000000000000" pitchFamily="2" charset="2"/>
              </a:rPr>
              <a:t>   synthesizes story</a:t>
            </a:r>
          </a:p>
          <a:p>
            <a:pPr marL="0" indent="0">
              <a:buFontTx/>
              <a:buNone/>
              <a:defRPr/>
            </a:pPr>
            <a:endParaRPr lang="en-US" dirty="0">
              <a:solidFill>
                <a:schemeClr val="accent2">
                  <a:lumMod val="75000"/>
                </a:schemeClr>
              </a:solidFill>
              <a:sym typeface="Wingdings" panose="05000000000000000000" pitchFamily="2" charset="2"/>
            </a:endParaRPr>
          </a:p>
          <a:p>
            <a:pPr marL="0" indent="0">
              <a:buFontTx/>
              <a:buNone/>
              <a:defRPr/>
            </a:pPr>
            <a:r>
              <a:rPr lang="en-US" dirty="0" smtClean="0">
                <a:solidFill>
                  <a:schemeClr val="accent2">
                    <a:lumMod val="75000"/>
                  </a:schemeClr>
                </a:solidFill>
                <a:sym typeface="Wingdings" panose="05000000000000000000" pitchFamily="2" charset="2"/>
              </a:rPr>
              <a:t>e.g. “falling” b/c posture</a:t>
            </a:r>
            <a:endParaRPr lang="en-US" dirty="0">
              <a:solidFill>
                <a:schemeClr val="accent2">
                  <a:lumMod val="75000"/>
                </a:schemeClr>
              </a:solidFill>
            </a:endParaRPr>
          </a:p>
        </p:txBody>
      </p:sp>
      <p:sp>
        <p:nvSpPr>
          <p:cNvPr id="4" name="Content Placeholder 3"/>
          <p:cNvSpPr>
            <a:spLocks noGrp="1"/>
          </p:cNvSpPr>
          <p:nvPr>
            <p:ph sz="half" idx="2"/>
          </p:nvPr>
        </p:nvSpPr>
        <p:spPr>
          <a:xfrm>
            <a:off x="4648200" y="1441450"/>
            <a:ext cx="4038600" cy="4806950"/>
          </a:xfrm>
        </p:spPr>
        <p:txBody>
          <a:bodyPr/>
          <a:lstStyle/>
          <a:p>
            <a:pPr>
              <a:defRPr/>
            </a:pPr>
            <a:r>
              <a:rPr lang="en-US" dirty="0" smtClean="0">
                <a:solidFill>
                  <a:srgbClr val="C00000"/>
                </a:solidFill>
              </a:rPr>
              <a:t>Unusual ‘thinking’</a:t>
            </a:r>
          </a:p>
          <a:p>
            <a:pPr>
              <a:defRPr/>
            </a:pPr>
            <a:endParaRPr lang="en-US" sz="2400" dirty="0" smtClean="0">
              <a:solidFill>
                <a:srgbClr val="C00000"/>
              </a:solidFill>
            </a:endParaRPr>
          </a:p>
          <a:p>
            <a:pPr>
              <a:defRPr/>
            </a:pPr>
            <a:r>
              <a:rPr lang="en-US" dirty="0" smtClean="0">
                <a:solidFill>
                  <a:srgbClr val="C00000"/>
                </a:solidFill>
              </a:rPr>
              <a:t>Brain arousal (similar)</a:t>
            </a:r>
          </a:p>
          <a:p>
            <a:pPr marL="0" indent="0">
              <a:buFontTx/>
              <a:buNone/>
              <a:defRPr/>
            </a:pPr>
            <a:r>
              <a:rPr lang="en-US" sz="3200" dirty="0" smtClean="0">
                <a:solidFill>
                  <a:srgbClr val="C00000"/>
                </a:solidFill>
              </a:rPr>
              <a:t>   +</a:t>
            </a:r>
            <a:r>
              <a:rPr lang="en-US" dirty="0" smtClean="0">
                <a:solidFill>
                  <a:srgbClr val="C00000"/>
                </a:solidFill>
              </a:rPr>
              <a:t> recent memories</a:t>
            </a:r>
          </a:p>
          <a:p>
            <a:pPr marL="0" indent="0">
              <a:buFontTx/>
              <a:buNone/>
              <a:defRPr/>
            </a:pPr>
            <a:r>
              <a:rPr lang="en-US" sz="3200" dirty="0" smtClean="0">
                <a:solidFill>
                  <a:srgbClr val="C00000"/>
                </a:solidFill>
              </a:rPr>
              <a:t>   +</a:t>
            </a:r>
            <a:r>
              <a:rPr lang="en-US" dirty="0" smtClean="0">
                <a:solidFill>
                  <a:srgbClr val="C00000"/>
                </a:solidFill>
              </a:rPr>
              <a:t> info from senses</a:t>
            </a:r>
          </a:p>
          <a:p>
            <a:pPr marL="0" indent="0">
              <a:buFontTx/>
              <a:buNone/>
              <a:defRPr/>
            </a:pPr>
            <a:endParaRPr lang="en-US" dirty="0">
              <a:solidFill>
                <a:srgbClr val="C00000"/>
              </a:solidFill>
            </a:endParaRPr>
          </a:p>
          <a:p>
            <a:pPr marL="0" indent="0">
              <a:buFontTx/>
              <a:buNone/>
              <a:defRPr/>
            </a:pPr>
            <a:r>
              <a:rPr lang="en-US" dirty="0">
                <a:solidFill>
                  <a:srgbClr val="C00000"/>
                </a:solidFill>
                <a:sym typeface="Wingdings" panose="05000000000000000000" pitchFamily="2" charset="2"/>
              </a:rPr>
              <a:t> </a:t>
            </a:r>
            <a:r>
              <a:rPr lang="en-US" dirty="0" smtClean="0">
                <a:solidFill>
                  <a:srgbClr val="C00000"/>
                </a:solidFill>
                <a:sym typeface="Wingdings" panose="05000000000000000000" pitchFamily="2" charset="2"/>
              </a:rPr>
              <a:t>   hallucinatory</a:t>
            </a:r>
          </a:p>
          <a:p>
            <a:pPr marL="0" indent="0">
              <a:buFontTx/>
              <a:buNone/>
              <a:defRPr/>
            </a:pPr>
            <a:endParaRPr lang="en-US" dirty="0">
              <a:solidFill>
                <a:srgbClr val="C00000"/>
              </a:solidFill>
              <a:sym typeface="Wingdings" panose="05000000000000000000" pitchFamily="2" charset="2"/>
            </a:endParaRPr>
          </a:p>
          <a:p>
            <a:pPr marL="0" indent="0">
              <a:buFontTx/>
              <a:buNone/>
              <a:defRPr/>
            </a:pPr>
            <a:r>
              <a:rPr lang="en-US" dirty="0">
                <a:solidFill>
                  <a:srgbClr val="C00000"/>
                </a:solidFill>
                <a:sym typeface="Wingdings" panose="05000000000000000000" pitchFamily="2" charset="2"/>
              </a:rPr>
              <a:t>e.g. “falling” b/c </a:t>
            </a:r>
            <a:r>
              <a:rPr lang="en-US" dirty="0" smtClean="0">
                <a:solidFill>
                  <a:srgbClr val="C00000"/>
                </a:solidFill>
                <a:sym typeface="Wingdings" panose="05000000000000000000" pitchFamily="2" charset="2"/>
              </a:rPr>
              <a:t>pushed!</a:t>
            </a:r>
            <a:endParaRPr lang="en-US" dirty="0">
              <a:solidFill>
                <a:srgbClr val="C00000"/>
              </a:solidFill>
            </a:endParaRPr>
          </a:p>
        </p:txBody>
      </p:sp>
    </p:spTree>
    <p:extLst>
      <p:ext uri="{BB962C8B-B14F-4D97-AF65-F5344CB8AC3E}">
        <p14:creationId xmlns:p14="http://schemas.microsoft.com/office/powerpoint/2010/main" val="2341526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28600" y="1410590"/>
            <a:ext cx="8763000" cy="5295010"/>
          </a:xfrm>
        </p:spPr>
        <p:txBody>
          <a:bodyPr/>
          <a:lstStyle/>
          <a:p>
            <a:r>
              <a:rPr lang="en-US" altLang="en-US" b="1" dirty="0" err="1">
                <a:solidFill>
                  <a:srgbClr val="C00000"/>
                </a:solidFill>
              </a:rPr>
              <a:t>Zeitgeber</a:t>
            </a:r>
            <a:r>
              <a:rPr lang="en-US" altLang="en-US" dirty="0"/>
              <a:t>: “time giver” (German)</a:t>
            </a:r>
          </a:p>
          <a:p>
            <a:r>
              <a:rPr lang="en-US" altLang="en-US" dirty="0"/>
              <a:t>refers to stimulus that resets circadian rhythm</a:t>
            </a:r>
          </a:p>
          <a:p>
            <a:endParaRPr lang="en-US" altLang="en-US" sz="1400" dirty="0"/>
          </a:p>
          <a:p>
            <a:pPr lvl="1"/>
            <a:r>
              <a:rPr lang="en-US" altLang="en-US" sz="3200" i="1" dirty="0"/>
              <a:t>Examples:</a:t>
            </a:r>
            <a:r>
              <a:rPr lang="en-US" altLang="en-US" sz="3200" dirty="0"/>
              <a:t> </a:t>
            </a:r>
            <a:r>
              <a:rPr lang="en-US" altLang="en-US" sz="3200" u="sng" dirty="0"/>
              <a:t>sunlight</a:t>
            </a:r>
            <a:r>
              <a:rPr lang="en-US" altLang="en-US" sz="3200" dirty="0"/>
              <a:t>, exercise, meals, arousal of any kind, temperature of environment, tides (marine animals), etc.</a:t>
            </a:r>
          </a:p>
          <a:p>
            <a:pPr lvl="1"/>
            <a:endParaRPr lang="en-US" altLang="en-US" sz="1400" dirty="0"/>
          </a:p>
          <a:p>
            <a:pPr lvl="1"/>
            <a:r>
              <a:rPr lang="en-US" altLang="en-US" sz="3200" i="1" dirty="0"/>
              <a:t>Effects of using something other than sunlight as a </a:t>
            </a:r>
            <a:r>
              <a:rPr lang="en-US" altLang="en-US" sz="3200" i="1" dirty="0" err="1"/>
              <a:t>zeitgeber</a:t>
            </a:r>
            <a:r>
              <a:rPr lang="en-US" altLang="en-US" sz="3200" i="1" dirty="0"/>
              <a:t>:</a:t>
            </a:r>
            <a:r>
              <a:rPr lang="en-US" altLang="en-US" sz="3200" dirty="0"/>
              <a:t> depression, irritability, impaired job performance</a:t>
            </a:r>
          </a:p>
        </p:txBody>
      </p:sp>
      <p:sp>
        <p:nvSpPr>
          <p:cNvPr id="12290" name="Title 1"/>
          <p:cNvSpPr>
            <a:spLocks noGrp="1"/>
          </p:cNvSpPr>
          <p:nvPr>
            <p:ph type="title"/>
          </p:nvPr>
        </p:nvSpPr>
        <p:spPr/>
        <p:txBody>
          <a:bodyPr/>
          <a:lstStyle/>
          <a:p>
            <a:r>
              <a:rPr lang="en-US" altLang="en-US" dirty="0" smtClean="0"/>
              <a:t>Setting and Resetting the Biological Clock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line graph shows the midpoint of the night&amp;#x2019;s sleep for people in West and East. The midpoint of the night&amp;#x2019;s sleep for people in West ranges between 4.4 to 4.6 and for the people in East from 4.4 to 3.8"/>
          <p:cNvPicPr>
            <a:picLocks noChangeAspect="1" noChangeArrowheads="1"/>
          </p:cNvPicPr>
          <p:nvPr/>
        </p:nvPicPr>
        <p:blipFill rotWithShape="1">
          <a:blip r:embed="rId3">
            <a:extLst>
              <a:ext uri="{28A0092B-C50C-407E-A947-70E740481C1C}">
                <a14:useLocalDpi xmlns:a14="http://schemas.microsoft.com/office/drawing/2010/main" val="0"/>
              </a:ext>
            </a:extLst>
          </a:blip>
          <a:srcRect b="40218"/>
          <a:stretch/>
        </p:blipFill>
        <p:spPr bwMode="auto">
          <a:xfrm>
            <a:off x="762000" y="1143000"/>
            <a:ext cx="736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ltLang="en-US" kern="0" dirty="0"/>
              <a:t>Difference in Sun Time Between East and West </a:t>
            </a:r>
            <a:r>
              <a:rPr lang="en-US" altLang="en-US" kern="0" dirty="0" smtClean="0"/>
              <a:t>Germany</a:t>
            </a:r>
            <a:endParaRPr lang="en-US" dirty="0"/>
          </a:p>
        </p:txBody>
      </p:sp>
      <p:sp>
        <p:nvSpPr>
          <p:cNvPr id="3" name="TextBox 2"/>
          <p:cNvSpPr txBox="1"/>
          <p:nvPr/>
        </p:nvSpPr>
        <p:spPr>
          <a:xfrm>
            <a:off x="152400" y="5486400"/>
            <a:ext cx="8686800" cy="1323439"/>
          </a:xfrm>
          <a:prstGeom prst="rect">
            <a:avLst/>
          </a:prstGeom>
          <a:solidFill>
            <a:schemeClr val="bg1"/>
          </a:solidFill>
        </p:spPr>
        <p:txBody>
          <a:bodyPr wrap="square" rtlCol="0">
            <a:spAutoFit/>
          </a:bodyPr>
          <a:lstStyle/>
          <a:p>
            <a:r>
              <a:rPr lang="en-US" sz="1600" b="1" dirty="0">
                <a:latin typeface="Arial" charset="0"/>
                <a:ea typeface="ＭＳ Ｐゴシック" pitchFamily="1" charset="-128"/>
              </a:rPr>
              <a:t>Figure 8.4 Sun time competes with social time</a:t>
            </a:r>
          </a:p>
          <a:p>
            <a:r>
              <a:rPr lang="en-US" sz="1600" dirty="0">
                <a:latin typeface="Arial" charset="0"/>
                <a:ea typeface="ＭＳ Ｐゴシック" pitchFamily="1" charset="-128"/>
              </a:rPr>
              <a:t>On days when people have no obligation to awaken at a particular time, they awaken about half an hour earlier at the eastern edge of Germany than at the western edge. Points along the </a:t>
            </a:r>
            <a:r>
              <a:rPr lang="en-US" sz="1600" i="1" dirty="0">
                <a:latin typeface="Arial" charset="0"/>
                <a:ea typeface="ＭＳ Ｐゴシック" pitchFamily="1" charset="-128"/>
              </a:rPr>
              <a:t>y </a:t>
            </a:r>
            <a:r>
              <a:rPr lang="en-US" sz="1600" dirty="0">
                <a:latin typeface="Arial" charset="0"/>
                <a:ea typeface="ＭＳ Ｐゴシック" pitchFamily="1" charset="-128"/>
              </a:rPr>
              <a:t>axis represent the midpoint between the preferred bedtime and the preferred waking time. Data are for people living in towns and cities with populations less than 300,000. </a:t>
            </a:r>
            <a:endParaRPr lang="en-US" sz="16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altLang="en-US" b="1" dirty="0">
                <a:solidFill>
                  <a:srgbClr val="C00000"/>
                </a:solidFill>
              </a:rPr>
              <a:t>Jet lag</a:t>
            </a:r>
            <a:r>
              <a:rPr lang="en-US" altLang="en-US" dirty="0"/>
              <a:t>= disruption circadian rhythms due to crossing time zones</a:t>
            </a:r>
          </a:p>
          <a:p>
            <a:endParaRPr lang="en-US" altLang="en-US" sz="1400" dirty="0"/>
          </a:p>
          <a:p>
            <a:pPr lvl="1"/>
            <a:r>
              <a:rPr lang="en-US" altLang="en-US" sz="3200" dirty="0"/>
              <a:t>Stems from mismatch between internal circadian clock and external time</a:t>
            </a:r>
          </a:p>
          <a:p>
            <a:pPr lvl="1"/>
            <a:endParaRPr lang="en-US" altLang="en-US" sz="1400" dirty="0"/>
          </a:p>
          <a:p>
            <a:pPr lvl="1"/>
            <a:r>
              <a:rPr lang="en-US" altLang="en-US" sz="3200" dirty="0"/>
              <a:t>Sleepiness during the day</a:t>
            </a:r>
          </a:p>
          <a:p>
            <a:pPr lvl="1"/>
            <a:r>
              <a:rPr lang="en-US" altLang="en-US" sz="3200" dirty="0"/>
              <a:t>Sleeplessness at night</a:t>
            </a:r>
          </a:p>
          <a:p>
            <a:pPr lvl="1"/>
            <a:r>
              <a:rPr lang="en-US" altLang="en-US" sz="3200" dirty="0"/>
              <a:t>Impaired concentration</a:t>
            </a:r>
          </a:p>
        </p:txBody>
      </p:sp>
      <p:sp>
        <p:nvSpPr>
          <p:cNvPr id="14338" name="Rectangle 2"/>
          <p:cNvSpPr>
            <a:spLocks noGrp="1" noChangeArrowheads="1"/>
          </p:cNvSpPr>
          <p:nvPr>
            <p:ph type="title"/>
          </p:nvPr>
        </p:nvSpPr>
        <p:spPr/>
        <p:txBody>
          <a:bodyPr/>
          <a:lstStyle/>
          <a:p>
            <a:r>
              <a:rPr lang="en-US" altLang="en-US" dirty="0" smtClean="0"/>
              <a:t>Jet Lag</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A two-part map shows the sleep pattern of people who travel to two different time zones. The first map labeled (a) Leave New York at 7 P.M. shows New York marked with an arrow leaving the state. The second map labeled (b) Arrive in London at 7 A.M., which is 2 A.M. in New York shows an arrow marked towards London."/>
          <p:cNvPicPr>
            <a:picLocks noChangeAspect="1" noChangeArrowheads="1"/>
          </p:cNvPicPr>
          <p:nvPr/>
        </p:nvPicPr>
        <p:blipFill rotWithShape="1">
          <a:blip r:embed="rId3">
            <a:extLst>
              <a:ext uri="{28A0092B-C50C-407E-A947-70E740481C1C}">
                <a14:useLocalDpi xmlns:a14="http://schemas.microsoft.com/office/drawing/2010/main" val="0"/>
              </a:ext>
            </a:extLst>
          </a:blip>
          <a:srcRect l="10567" t="6493" r="6659" b="20095"/>
          <a:stretch/>
        </p:blipFill>
        <p:spPr bwMode="auto">
          <a:xfrm>
            <a:off x="183747" y="2819400"/>
            <a:ext cx="877202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Grp="1" noChangeArrowheads="1"/>
          </p:cNvSpPr>
          <p:nvPr>
            <p:ph type="title"/>
          </p:nvPr>
        </p:nvSpPr>
        <p:spPr/>
        <p:txBody>
          <a:bodyPr/>
          <a:lstStyle/>
          <a:p>
            <a:r>
              <a:rPr lang="en-US" altLang="en-US" dirty="0" smtClean="0"/>
              <a:t>Jet Lag – More Difficult Flying East </a:t>
            </a:r>
            <a:r>
              <a:rPr lang="en-US" altLang="en-US" sz="2400" dirty="0" smtClean="0"/>
              <a:t>(Figure 8.5)</a:t>
            </a:r>
            <a:endParaRPr lang="en-US" altLang="en-US" dirty="0" smtClean="0"/>
          </a:p>
        </p:txBody>
      </p:sp>
      <p:sp>
        <p:nvSpPr>
          <p:cNvPr id="2" name="TextBox 1"/>
          <p:cNvSpPr txBox="1"/>
          <p:nvPr/>
        </p:nvSpPr>
        <p:spPr>
          <a:xfrm>
            <a:off x="381000" y="1560493"/>
            <a:ext cx="8382000" cy="954107"/>
          </a:xfrm>
          <a:prstGeom prst="rect">
            <a:avLst/>
          </a:prstGeom>
          <a:noFill/>
        </p:spPr>
        <p:txBody>
          <a:bodyPr wrap="square" rtlCol="0">
            <a:spAutoFit/>
          </a:bodyPr>
          <a:lstStyle/>
          <a:p>
            <a:r>
              <a:rPr lang="en-US" altLang="en-US" sz="2800" dirty="0"/>
              <a:t>Traveling west “phase-delays</a:t>
            </a:r>
            <a:r>
              <a:rPr lang="en-US" altLang="en-US" sz="2800" dirty="0" smtClean="0"/>
              <a:t>” </a:t>
            </a:r>
            <a:r>
              <a:rPr lang="en-US" altLang="en-US" sz="2800" dirty="0"/>
              <a:t>circadian rhythms</a:t>
            </a:r>
          </a:p>
          <a:p>
            <a:r>
              <a:rPr lang="en-US" altLang="en-US" sz="2800" dirty="0"/>
              <a:t>Traveling east “phase-advances</a:t>
            </a:r>
            <a:r>
              <a:rPr lang="en-US" altLang="en-US" sz="2800" dirty="0" smtClean="0"/>
              <a:t>” </a:t>
            </a:r>
            <a:r>
              <a:rPr lang="en-US" altLang="en-US" sz="2800" dirty="0"/>
              <a:t>circadian rhythms</a:t>
            </a:r>
          </a:p>
        </p:txBody>
      </p:sp>
      <p:sp>
        <p:nvSpPr>
          <p:cNvPr id="3" name="TextBox 2"/>
          <p:cNvSpPr txBox="1"/>
          <p:nvPr/>
        </p:nvSpPr>
        <p:spPr>
          <a:xfrm>
            <a:off x="304800" y="5663625"/>
            <a:ext cx="8534400" cy="584775"/>
          </a:xfrm>
          <a:prstGeom prst="rect">
            <a:avLst/>
          </a:prstGeom>
          <a:noFill/>
          <a:ln>
            <a:solidFill>
              <a:schemeClr val="tx1"/>
            </a:solidFill>
          </a:ln>
        </p:spPr>
        <p:txBody>
          <a:bodyPr wrap="square" rtlCol="0">
            <a:spAutoFit/>
          </a:bodyPr>
          <a:lstStyle/>
          <a:p>
            <a:r>
              <a:rPr lang="en-US" sz="1600" dirty="0">
                <a:latin typeface="Arial" charset="0"/>
                <a:ea typeface="ＭＳ Ｐゴシック" pitchFamily="1" charset="-128"/>
              </a:rPr>
              <a:t>Eastern time is later than western time. People who travel six time zones east fall asleep on the plane and then must awaken when it is morning at their destination but night back home</a:t>
            </a:r>
            <a:r>
              <a:rPr lang="en-US" sz="1600" dirty="0" smtClean="0">
                <a:latin typeface="Arial" charset="0"/>
                <a:ea typeface="ＭＳ Ｐゴシック" pitchFamily="1" charset="-128"/>
              </a:rPr>
              <a:t>.</a:t>
            </a:r>
            <a:endParaRPr lang="en-US" sz="1600"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228600" y="1410590"/>
            <a:ext cx="8686800" cy="5295010"/>
          </a:xfrm>
        </p:spPr>
        <p:txBody>
          <a:bodyPr/>
          <a:lstStyle/>
          <a:p>
            <a:pPr>
              <a:defRPr/>
            </a:pPr>
            <a:r>
              <a:rPr lang="en-US" altLang="en-US" dirty="0"/>
              <a:t>Cycles differ between people</a:t>
            </a:r>
          </a:p>
          <a:p>
            <a:pPr marL="0" indent="0">
              <a:spcAft>
                <a:spcPts val="1200"/>
              </a:spcAft>
              <a:buFont typeface="Arial" charset="0"/>
              <a:buNone/>
              <a:defRPr/>
            </a:pPr>
            <a:r>
              <a:rPr lang="en-US" altLang="en-US" dirty="0">
                <a:sym typeface="Wingdings" panose="05000000000000000000" pitchFamily="2" charset="2"/>
              </a:rPr>
              <a:t>	</a:t>
            </a:r>
            <a:r>
              <a:rPr lang="en-US" altLang="en-US" dirty="0"/>
              <a:t>lead to different patterns of wakefulness 		and </a:t>
            </a:r>
            <a:r>
              <a:rPr lang="en-US" altLang="en-US" dirty="0" smtClean="0"/>
              <a:t>alertness</a:t>
            </a:r>
            <a:endParaRPr lang="en-US" altLang="en-US" dirty="0"/>
          </a:p>
          <a:p>
            <a:pPr>
              <a:defRPr/>
            </a:pPr>
            <a:r>
              <a:rPr lang="en-US" altLang="en-US" dirty="0" smtClean="0"/>
              <a:t>Changes </a:t>
            </a:r>
            <a:r>
              <a:rPr lang="en-US" altLang="en-US" dirty="0"/>
              <a:t>as a function of age</a:t>
            </a:r>
          </a:p>
          <a:p>
            <a:pPr lvl="1">
              <a:spcAft>
                <a:spcPts val="0"/>
              </a:spcAft>
            </a:pPr>
            <a:r>
              <a:rPr lang="en-US" altLang="en-US" sz="3200" dirty="0" smtClean="0"/>
              <a:t>Young children </a:t>
            </a:r>
            <a:r>
              <a:rPr lang="en-US" altLang="en-US" sz="3200" dirty="0" smtClean="0">
                <a:sym typeface="Wingdings" panose="05000000000000000000" pitchFamily="2" charset="2"/>
              </a:rPr>
              <a:t></a:t>
            </a:r>
            <a:r>
              <a:rPr lang="en-US" altLang="en-US" sz="3200" dirty="0" smtClean="0"/>
              <a:t> often morning people</a:t>
            </a:r>
          </a:p>
          <a:p>
            <a:pPr lvl="1">
              <a:spcAft>
                <a:spcPts val="0"/>
              </a:spcAft>
            </a:pPr>
            <a:r>
              <a:rPr lang="en-US" altLang="en-US" sz="3200" dirty="0" smtClean="0"/>
              <a:t>Adolescents </a:t>
            </a:r>
            <a:r>
              <a:rPr lang="en-US" altLang="en-US" sz="3200" dirty="0" smtClean="0">
                <a:sym typeface="Wingdings" panose="05000000000000000000" pitchFamily="2" charset="2"/>
              </a:rPr>
              <a:t></a:t>
            </a:r>
            <a:r>
              <a:rPr lang="en-US" altLang="en-US" sz="3200" dirty="0" smtClean="0"/>
              <a:t> often night people</a:t>
            </a:r>
          </a:p>
          <a:p>
            <a:pPr lvl="1">
              <a:spcAft>
                <a:spcPts val="0"/>
              </a:spcAft>
            </a:pPr>
            <a:r>
              <a:rPr lang="en-US" altLang="en-US" sz="3200" dirty="0" smtClean="0"/>
              <a:t>Adults </a:t>
            </a:r>
            <a:r>
              <a:rPr lang="en-US" altLang="en-US" sz="3200" dirty="0" smtClean="0">
                <a:sym typeface="Wingdings" panose="05000000000000000000" pitchFamily="2" charset="2"/>
              </a:rPr>
              <a:t></a:t>
            </a:r>
            <a:r>
              <a:rPr lang="en-US" altLang="en-US" sz="3200" dirty="0" smtClean="0"/>
              <a:t> partially depends on genetics</a:t>
            </a:r>
          </a:p>
        </p:txBody>
      </p:sp>
      <p:sp>
        <p:nvSpPr>
          <p:cNvPr id="8194" name="Rectangle 2"/>
          <p:cNvSpPr>
            <a:spLocks noGrp="1" noChangeArrowheads="1"/>
          </p:cNvSpPr>
          <p:nvPr>
            <p:ph type="title"/>
          </p:nvPr>
        </p:nvSpPr>
        <p:spPr/>
        <p:txBody>
          <a:bodyPr/>
          <a:lstStyle/>
          <a:p>
            <a:r>
              <a:rPr lang="en-US" dirty="0" smtClean="0"/>
              <a:t>Morning People and Evening People</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15</a:t>
            </a:fld>
            <a:endParaRPr lang="en-US" dirty="0"/>
          </a:p>
        </p:txBody>
      </p:sp>
    </p:spTree>
    <p:extLst>
      <p:ext uri="{BB962C8B-B14F-4D97-AF65-F5344CB8AC3E}">
        <p14:creationId xmlns:p14="http://schemas.microsoft.com/office/powerpoint/2010/main" val="3138499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 scatter plot shows the time of the middle of sleep on days without obligations for men and women of different age groups. The horizontal axis labeled Age (years) shows ages of men and women from 10 to 60, in increments of 10. The vertical axis labeled Time of the middle of sleep on days without obligations shows three different times of day: 3, 4, 5. The data for men and women are represented in two different colors labeled Males and Females. The approximate time of the middle of sleep for men on days without obligations are moderate at age 10 to 20, dense at age 20 to 60. The approximate time of the middle of sleep for women on days without obligations are moderate at age 10 to 15, dense at age 15 to 60."/>
          <p:cNvPicPr>
            <a:picLocks noChangeAspect="1" noChangeArrowheads="1"/>
          </p:cNvPicPr>
          <p:nvPr/>
        </p:nvPicPr>
        <p:blipFill rotWithShape="1">
          <a:blip r:embed="rId3">
            <a:extLst>
              <a:ext uri="{28A0092B-C50C-407E-A947-70E740481C1C}">
                <a14:useLocalDpi xmlns:a14="http://schemas.microsoft.com/office/drawing/2010/main" val="0"/>
              </a:ext>
            </a:extLst>
          </a:blip>
          <a:srcRect t="2787" b="12488"/>
          <a:stretch/>
        </p:blipFill>
        <p:spPr bwMode="auto">
          <a:xfrm>
            <a:off x="871507" y="1386840"/>
            <a:ext cx="7510493"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685800" y="381000"/>
            <a:ext cx="7772400" cy="1143000"/>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ea typeface="ＭＳ Ｐゴシック" pitchFamily="1" charset="-128"/>
              </a:defRPr>
            </a:lvl2pPr>
            <a:lvl3pPr algn="ctr" rtl="0" eaLnBrk="0" fontAlgn="base" hangingPunct="0">
              <a:spcBef>
                <a:spcPct val="0"/>
              </a:spcBef>
              <a:spcAft>
                <a:spcPct val="0"/>
              </a:spcAft>
              <a:defRPr sz="3200" b="1">
                <a:solidFill>
                  <a:schemeClr val="tx2"/>
                </a:solidFill>
                <a:latin typeface="Arial" charset="0"/>
                <a:ea typeface="ＭＳ Ｐゴシック" pitchFamily="1" charset="-128"/>
              </a:defRPr>
            </a:lvl3pPr>
            <a:lvl4pPr algn="ctr" rtl="0" eaLnBrk="0" fontAlgn="base" hangingPunct="0">
              <a:spcBef>
                <a:spcPct val="0"/>
              </a:spcBef>
              <a:spcAft>
                <a:spcPct val="0"/>
              </a:spcAft>
              <a:defRPr sz="3200" b="1">
                <a:solidFill>
                  <a:schemeClr val="tx2"/>
                </a:solidFill>
                <a:latin typeface="Arial" charset="0"/>
                <a:ea typeface="ＭＳ Ｐゴシック" pitchFamily="1" charset="-128"/>
              </a:defRPr>
            </a:lvl4pPr>
            <a:lvl5pPr algn="ctr" rtl="0" eaLnBrk="0" fontAlgn="base" hangingPunct="0">
              <a:spcBef>
                <a:spcPct val="0"/>
              </a:spcBef>
              <a:spcAft>
                <a:spcPct val="0"/>
              </a:spcAft>
              <a:defRPr sz="3200" b="1">
                <a:solidFill>
                  <a:schemeClr val="tx2"/>
                </a:solidFill>
                <a:latin typeface="Arial" charset="0"/>
                <a:ea typeface="ＭＳ Ｐゴシック" pitchFamily="1" charset="-128"/>
              </a:defRPr>
            </a:lvl5pPr>
            <a:lvl6pPr marL="457200" algn="ctr" rtl="0" fontAlgn="base">
              <a:spcBef>
                <a:spcPct val="0"/>
              </a:spcBef>
              <a:spcAft>
                <a:spcPct val="0"/>
              </a:spcAft>
              <a:defRPr sz="3200" b="1">
                <a:solidFill>
                  <a:schemeClr val="tx2"/>
                </a:solidFill>
                <a:latin typeface="Arial" charset="0"/>
                <a:ea typeface="ＭＳ Ｐゴシック" pitchFamily="1" charset="-128"/>
              </a:defRPr>
            </a:lvl6pPr>
            <a:lvl7pPr marL="914400" algn="ctr" rtl="0" fontAlgn="base">
              <a:spcBef>
                <a:spcPct val="0"/>
              </a:spcBef>
              <a:spcAft>
                <a:spcPct val="0"/>
              </a:spcAft>
              <a:defRPr sz="3200" b="1">
                <a:solidFill>
                  <a:schemeClr val="tx2"/>
                </a:solidFill>
                <a:latin typeface="Arial" charset="0"/>
                <a:ea typeface="ＭＳ Ｐゴシック" pitchFamily="1" charset="-128"/>
              </a:defRPr>
            </a:lvl7pPr>
            <a:lvl8pPr marL="1371600" algn="ctr" rtl="0" fontAlgn="base">
              <a:spcBef>
                <a:spcPct val="0"/>
              </a:spcBef>
              <a:spcAft>
                <a:spcPct val="0"/>
              </a:spcAft>
              <a:defRPr sz="3200" b="1">
                <a:solidFill>
                  <a:schemeClr val="tx2"/>
                </a:solidFill>
                <a:latin typeface="Arial" charset="0"/>
                <a:ea typeface="ＭＳ Ｐゴシック" pitchFamily="1" charset="-128"/>
              </a:defRPr>
            </a:lvl8pPr>
            <a:lvl9pPr marL="1828800" algn="ctr" rtl="0" fontAlgn="base">
              <a:spcBef>
                <a:spcPct val="0"/>
              </a:spcBef>
              <a:spcAft>
                <a:spcPct val="0"/>
              </a:spcAft>
              <a:defRPr sz="3200" b="1">
                <a:solidFill>
                  <a:schemeClr val="tx2"/>
                </a:solidFill>
                <a:latin typeface="Arial" charset="0"/>
                <a:ea typeface="ＭＳ Ｐゴシック" pitchFamily="1" charset="-128"/>
              </a:defRPr>
            </a:lvl9pPr>
          </a:lstStyle>
          <a:p>
            <a:pPr eaLnBrk="1" hangingPunct="1"/>
            <a:endParaRPr lang="en-US" altLang="en-US" kern="0" dirty="0" smtClean="0"/>
          </a:p>
        </p:txBody>
      </p:sp>
      <p:sp>
        <p:nvSpPr>
          <p:cNvPr id="2" name="Title 1"/>
          <p:cNvSpPr>
            <a:spLocks noGrp="1"/>
          </p:cNvSpPr>
          <p:nvPr>
            <p:ph type="title"/>
          </p:nvPr>
        </p:nvSpPr>
        <p:spPr/>
        <p:txBody>
          <a:bodyPr/>
          <a:lstStyle/>
          <a:p>
            <a:pPr algn="l"/>
            <a:r>
              <a:rPr lang="en-US" kern="0" dirty="0"/>
              <a:t>Age and Gender Differences in Circadian </a:t>
            </a:r>
            <a:r>
              <a:rPr lang="en-US" kern="0" dirty="0" smtClean="0"/>
              <a:t>Rhythms </a:t>
            </a:r>
            <a:r>
              <a:rPr lang="en-US" sz="2400" kern="0" dirty="0" smtClean="0"/>
              <a:t>(Figure 8.6)</a:t>
            </a:r>
            <a:endParaRPr lang="en-US" dirty="0"/>
          </a:p>
        </p:txBody>
      </p:sp>
      <p:sp>
        <p:nvSpPr>
          <p:cNvPr id="4" name="TextBox 3"/>
          <p:cNvSpPr txBox="1"/>
          <p:nvPr/>
        </p:nvSpPr>
        <p:spPr>
          <a:xfrm>
            <a:off x="2286000" y="6248400"/>
            <a:ext cx="5638800" cy="584775"/>
          </a:xfrm>
          <a:prstGeom prst="rect">
            <a:avLst/>
          </a:prstGeom>
          <a:noFill/>
        </p:spPr>
        <p:txBody>
          <a:bodyPr wrap="square" rtlCol="0">
            <a:spAutoFit/>
          </a:bodyPr>
          <a:lstStyle/>
          <a:p>
            <a:r>
              <a:rPr lang="en-US" sz="1600" dirty="0">
                <a:latin typeface="Arial" charset="0"/>
                <a:ea typeface="ＭＳ Ｐゴシック" pitchFamily="1" charset="-128"/>
              </a:rPr>
              <a:t>People reported the time of the middle of their sleep, such as 3 a.m. or 5 a.m., on days when they had no obligations</a:t>
            </a:r>
            <a:r>
              <a:rPr lang="en-US" sz="1600" dirty="0" smtClean="0">
                <a:latin typeface="Arial" charset="0"/>
                <a:ea typeface="ＭＳ Ｐゴシック" pitchFamily="1" charset="-128"/>
              </a:rPr>
              <a:t>.</a:t>
            </a:r>
            <a:endParaRPr lang="en-US" sz="1600" dirty="0">
              <a:latin typeface="Arial" charset="0"/>
              <a:ea typeface="ＭＳ Ｐゴシック" pitchFamily="1" charset="-128"/>
            </a:endParaRPr>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16</a:t>
            </a:fld>
            <a:endParaRPr lang="en-US" dirty="0"/>
          </a:p>
        </p:txBody>
      </p:sp>
    </p:spTree>
    <p:extLst>
      <p:ext uri="{BB962C8B-B14F-4D97-AF65-F5344CB8AC3E}">
        <p14:creationId xmlns:p14="http://schemas.microsoft.com/office/powerpoint/2010/main" val="1321154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10590"/>
            <a:ext cx="8839200" cy="5295010"/>
          </a:xfrm>
        </p:spPr>
        <p:txBody>
          <a:bodyPr/>
          <a:lstStyle/>
          <a:p>
            <a:r>
              <a:rPr lang="en-US" dirty="0" smtClean="0"/>
              <a:t>Sleep duration depends on when one goes to sleep</a:t>
            </a:r>
          </a:p>
          <a:p>
            <a:endParaRPr lang="en-US" sz="1600" dirty="0" smtClean="0"/>
          </a:p>
          <a:p>
            <a:r>
              <a:rPr lang="en-US" dirty="0" smtClean="0"/>
              <a:t>Night work…</a:t>
            </a:r>
          </a:p>
          <a:p>
            <a:pPr lvl="1"/>
            <a:r>
              <a:rPr lang="en-US" sz="3200" dirty="0" smtClean="0"/>
              <a:t>does not reliably change circadian </a:t>
            </a:r>
            <a:r>
              <a:rPr lang="en-US" sz="3200" dirty="0" smtClean="0"/>
              <a:t>rhythm</a:t>
            </a:r>
          </a:p>
          <a:p>
            <a:pPr lvl="1"/>
            <a:r>
              <a:rPr lang="en-US" altLang="en-US" sz="3200" dirty="0"/>
              <a:t>tends to have more accidents (vs. day-shift</a:t>
            </a:r>
            <a:r>
              <a:rPr lang="en-US" altLang="en-US" sz="3200" dirty="0" smtClean="0"/>
              <a:t>)</a:t>
            </a:r>
            <a:endParaRPr lang="en-US" sz="3200" dirty="0" smtClean="0"/>
          </a:p>
          <a:p>
            <a:pPr lvl="1"/>
            <a:r>
              <a:rPr lang="en-US" sz="3200" dirty="0"/>
              <a:t>p</a:t>
            </a:r>
            <a:r>
              <a:rPr lang="en-US" sz="3200" dirty="0" smtClean="0"/>
              <a:t>eople adjust best if: </a:t>
            </a:r>
          </a:p>
          <a:p>
            <a:pPr lvl="2"/>
            <a:r>
              <a:rPr lang="en-US" sz="2800" dirty="0" smtClean="0"/>
              <a:t>sleep in a very dark room (during day)</a:t>
            </a:r>
          </a:p>
          <a:p>
            <a:pPr lvl="2"/>
            <a:r>
              <a:rPr lang="en-US" sz="2800" dirty="0" smtClean="0"/>
              <a:t>work under very bright lights (at night</a:t>
            </a:r>
            <a:r>
              <a:rPr lang="en-US" sz="2800" dirty="0" smtClean="0"/>
              <a:t>)</a:t>
            </a:r>
            <a:endParaRPr lang="en-US" sz="2800" dirty="0" smtClean="0"/>
          </a:p>
        </p:txBody>
      </p:sp>
      <p:sp>
        <p:nvSpPr>
          <p:cNvPr id="2" name="Title 1"/>
          <p:cNvSpPr>
            <a:spLocks noGrp="1"/>
          </p:cNvSpPr>
          <p:nvPr>
            <p:ph type="title"/>
          </p:nvPr>
        </p:nvSpPr>
        <p:spPr/>
        <p:txBody>
          <a:bodyPr/>
          <a:lstStyle/>
          <a:p>
            <a:r>
              <a:rPr lang="en-US" dirty="0" smtClean="0"/>
              <a:t>Shift Work</a:t>
            </a:r>
            <a:endParaRPr lang="en-US" dirty="0"/>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17</a:t>
            </a:fld>
            <a:endParaRPr lang="en-US" dirty="0"/>
          </a:p>
        </p:txBody>
      </p:sp>
    </p:spTree>
    <p:extLst>
      <p:ext uri="{BB962C8B-B14F-4D97-AF65-F5344CB8AC3E}">
        <p14:creationId xmlns:p14="http://schemas.microsoft.com/office/powerpoint/2010/main" val="283874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a:spcAft>
                <a:spcPts val="600"/>
              </a:spcAft>
            </a:pPr>
            <a:r>
              <a:rPr lang="en-US" altLang="en-US" dirty="0"/>
              <a:t>Circadian rhythm mechanisms</a:t>
            </a:r>
            <a:r>
              <a:rPr lang="en-US" altLang="en-US" dirty="0" smtClean="0"/>
              <a:t>:</a:t>
            </a:r>
            <a:endParaRPr lang="en-US" altLang="en-US" sz="1400" dirty="0"/>
          </a:p>
          <a:p>
            <a:pPr lvl="1">
              <a:spcAft>
                <a:spcPts val="600"/>
              </a:spcAft>
            </a:pPr>
            <a:r>
              <a:rPr lang="en-US" altLang="en-US" sz="3200" b="1" dirty="0">
                <a:solidFill>
                  <a:srgbClr val="C00000"/>
                </a:solidFill>
              </a:rPr>
              <a:t>Suprachiasmatic nucleus (SCN</a:t>
            </a:r>
            <a:r>
              <a:rPr lang="en-US" altLang="en-US" sz="3200" b="1" dirty="0" smtClean="0">
                <a:solidFill>
                  <a:srgbClr val="C00000"/>
                </a:solidFill>
              </a:rPr>
              <a:t>)</a:t>
            </a:r>
            <a:endParaRPr lang="en-US" altLang="en-US" sz="1400" b="1" dirty="0">
              <a:solidFill>
                <a:srgbClr val="C00000"/>
              </a:solidFill>
            </a:endParaRPr>
          </a:p>
          <a:p>
            <a:pPr lvl="1">
              <a:spcAft>
                <a:spcPts val="600"/>
              </a:spcAft>
            </a:pPr>
            <a:r>
              <a:rPr lang="en-US" altLang="en-US" sz="3200" dirty="0"/>
              <a:t>Genes that produce certain </a:t>
            </a:r>
            <a:r>
              <a:rPr lang="en-US" altLang="en-US" sz="3200" dirty="0" smtClean="0"/>
              <a:t>proteins</a:t>
            </a:r>
            <a:endParaRPr lang="en-US" altLang="en-US" sz="1400" dirty="0"/>
          </a:p>
          <a:p>
            <a:pPr lvl="1">
              <a:spcAft>
                <a:spcPts val="600"/>
              </a:spcAft>
            </a:pPr>
            <a:r>
              <a:rPr lang="en-US" altLang="en-US" sz="3200" dirty="0"/>
              <a:t>Melatonin levels</a:t>
            </a:r>
          </a:p>
        </p:txBody>
      </p:sp>
      <p:sp>
        <p:nvSpPr>
          <p:cNvPr id="17410" name="Rectangle 2"/>
          <p:cNvSpPr>
            <a:spLocks noGrp="1" noChangeArrowheads="1"/>
          </p:cNvSpPr>
          <p:nvPr>
            <p:ph type="title"/>
          </p:nvPr>
        </p:nvSpPr>
        <p:spPr/>
        <p:txBody>
          <a:bodyPr/>
          <a:lstStyle/>
          <a:p>
            <a:r>
              <a:rPr lang="en-US" altLang="en-US" dirty="0" smtClean="0"/>
              <a:t>Mechanisms of the Biological Clock</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a:defRPr/>
            </a:pPr>
            <a:r>
              <a:rPr lang="en-US" altLang="en-US" dirty="0"/>
              <a:t>Suprachiasmatic nucleus (SCN)- </a:t>
            </a:r>
          </a:p>
          <a:p>
            <a:pPr lvl="1">
              <a:defRPr/>
            </a:pPr>
            <a:r>
              <a:rPr lang="en-US" altLang="en-US" sz="3200" dirty="0"/>
              <a:t>part of the hypothalamus</a:t>
            </a:r>
          </a:p>
          <a:p>
            <a:pPr lvl="1">
              <a:defRPr/>
            </a:pPr>
            <a:r>
              <a:rPr lang="en-US" altLang="en-US" sz="3200" dirty="0" smtClean="0"/>
              <a:t>main </a:t>
            </a:r>
            <a:r>
              <a:rPr lang="en-US" altLang="en-US" sz="3200" dirty="0"/>
              <a:t>control center of circadian rhythms for sleep and temperature</a:t>
            </a:r>
          </a:p>
          <a:p>
            <a:pPr>
              <a:defRPr/>
            </a:pPr>
            <a:endParaRPr lang="en-US" altLang="en-US" dirty="0"/>
          </a:p>
          <a:p>
            <a:pPr lvl="1">
              <a:defRPr/>
            </a:pPr>
            <a:r>
              <a:rPr lang="en-US" altLang="en-US" sz="3200" dirty="0"/>
              <a:t>Located above the optic chiasm</a:t>
            </a:r>
          </a:p>
          <a:p>
            <a:pPr lvl="1">
              <a:defRPr/>
            </a:pPr>
            <a:r>
              <a:rPr lang="en-US" altLang="en-US" sz="3200" dirty="0"/>
              <a:t>Damage </a:t>
            </a:r>
            <a:r>
              <a:rPr lang="en-US" altLang="en-US" sz="3200" dirty="0">
                <a:sym typeface="Wingdings" panose="05000000000000000000" pitchFamily="2" charset="2"/>
              </a:rPr>
              <a:t></a:t>
            </a:r>
            <a:r>
              <a:rPr lang="en-US" altLang="en-US" sz="3200" dirty="0"/>
              <a:t>less consistent body rhythms</a:t>
            </a:r>
          </a:p>
          <a:p>
            <a:pPr marL="457200" lvl="1" indent="0">
              <a:buFont typeface="Arial" charset="0"/>
              <a:buNone/>
              <a:defRPr/>
            </a:pPr>
            <a:r>
              <a:rPr lang="en-US" altLang="en-US" sz="3200" dirty="0">
                <a:sym typeface="Wingdings" panose="05000000000000000000" pitchFamily="2" charset="2"/>
              </a:rPr>
              <a:t>	 </a:t>
            </a:r>
            <a:r>
              <a:rPr lang="en-US" altLang="en-US" sz="3200" dirty="0"/>
              <a:t>no longer synchronized to 				environmental patterns (light/dark)</a:t>
            </a:r>
          </a:p>
        </p:txBody>
      </p:sp>
      <p:sp>
        <p:nvSpPr>
          <p:cNvPr id="18434" name="Rectangle 2"/>
          <p:cNvSpPr>
            <a:spLocks noGrp="1" noChangeArrowheads="1"/>
          </p:cNvSpPr>
          <p:nvPr>
            <p:ph type="title"/>
          </p:nvPr>
        </p:nvSpPr>
        <p:spPr/>
        <p:txBody>
          <a:bodyPr/>
          <a:lstStyle/>
          <a:p>
            <a:r>
              <a:rPr lang="en-US" altLang="en-US" dirty="0" smtClean="0"/>
              <a:t>The Suprachiasmatic Nucleus (SCN)</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47800"/>
            <a:ext cx="3657600" cy="5295010"/>
          </a:xfrm>
        </p:spPr>
        <p:txBody>
          <a:bodyPr/>
          <a:lstStyle/>
          <a:p>
            <a:r>
              <a:rPr lang="en-US" i="1" dirty="0" smtClean="0"/>
              <a:t>Early psychologists believed:</a:t>
            </a:r>
            <a:r>
              <a:rPr lang="en-US" dirty="0" smtClean="0"/>
              <a:t> </a:t>
            </a:r>
            <a:endParaRPr lang="en-US" dirty="0" smtClean="0"/>
          </a:p>
          <a:p>
            <a:r>
              <a:rPr lang="en-US" dirty="0" smtClean="0"/>
              <a:t>Cycles </a:t>
            </a:r>
            <a:r>
              <a:rPr lang="en-US" dirty="0" smtClean="0"/>
              <a:t>of wakefulness </a:t>
            </a:r>
            <a:r>
              <a:rPr lang="en-US" dirty="0"/>
              <a:t>&amp;</a:t>
            </a:r>
            <a:r>
              <a:rPr lang="en-US" dirty="0" smtClean="0"/>
              <a:t> sleep were dependent upon external </a:t>
            </a:r>
            <a:r>
              <a:rPr lang="en-US" dirty="0" smtClean="0"/>
              <a:t>stimuli</a:t>
            </a:r>
            <a:endParaRPr lang="en-US" dirty="0" smtClean="0"/>
          </a:p>
        </p:txBody>
      </p:sp>
      <p:sp>
        <p:nvSpPr>
          <p:cNvPr id="2" name="Title 1"/>
          <p:cNvSpPr>
            <a:spLocks noGrp="1"/>
          </p:cNvSpPr>
          <p:nvPr>
            <p:ph type="title"/>
          </p:nvPr>
        </p:nvSpPr>
        <p:spPr/>
        <p:txBody>
          <a:bodyPr/>
          <a:lstStyle/>
          <a:p>
            <a:r>
              <a:rPr lang="en-US" dirty="0" smtClean="0"/>
              <a:t>8.1 Rhythms of Waking and Sleeping </a:t>
            </a:r>
            <a:endParaRPr lang="en-US" dirty="0"/>
          </a:p>
        </p:txBody>
      </p:sp>
      <p:pic>
        <p:nvPicPr>
          <p:cNvPr id="4" name="Picture 5" descr="31004_09_COb">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775" y="1600200"/>
            <a:ext cx="51276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2</a:t>
            </a:fld>
            <a:endParaRPr lang="en-US" dirty="0"/>
          </a:p>
        </p:txBody>
      </p:sp>
    </p:spTree>
    <p:extLst>
      <p:ext uri="{BB962C8B-B14F-4D97-AF65-F5344CB8AC3E}">
        <p14:creationId xmlns:p14="http://schemas.microsoft.com/office/powerpoint/2010/main" val="368523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altLang="en-US" dirty="0" smtClean="0"/>
              <a:t>The Suprachiasmatic Nucleus (SCN) of Rats and Humans </a:t>
            </a:r>
            <a:r>
              <a:rPr lang="en-US" altLang="en-US" sz="2400" dirty="0" smtClean="0"/>
              <a:t>(Figure 8.7)</a:t>
            </a:r>
            <a:endParaRPr lang="en-US" altLang="en-US" dirty="0" smtClean="0"/>
          </a:p>
        </p:txBody>
      </p:sp>
      <p:pic>
        <p:nvPicPr>
          <p:cNvPr id="5" name="Picture 4" descr="Three illustrations (a), (b), (c) show the suprachiasmatic nucleus in rats and humans. Illustration (a) shows the coronal section of a rat brain with SCN highlighted, marked, and labeled at the base of the anterior hypothalamus. The labeled parts are Thalamus, Corpus callosum, and Cerebral cortex. Illustration (b) shows the coronal section of the rat brain but the SCN is not highlighted. Illustration (c) shows the sagittal section of human brain with the following parts marked and labeled: Cerebral cortex, Suprachiasmatic nucleus, Optic chiasm, Hypothalamus, and Pineal gland."/>
          <p:cNvPicPr>
            <a:picLocks noChangeAspect="1"/>
          </p:cNvPicPr>
          <p:nvPr/>
        </p:nvPicPr>
        <p:blipFill>
          <a:blip r:embed="rId3"/>
          <a:stretch>
            <a:fillRect/>
          </a:stretch>
        </p:blipFill>
        <p:spPr>
          <a:xfrm>
            <a:off x="27039" y="4381500"/>
            <a:ext cx="5438775" cy="2476500"/>
          </a:xfrm>
          <a:prstGeom prst="rect">
            <a:avLst/>
          </a:prstGeom>
        </p:spPr>
      </p:pic>
      <p:pic>
        <p:nvPicPr>
          <p:cNvPr id="6" name="Picture 5" descr="Three illustrations (a), (b), (c) show the suprachiasmatic nucleus in rats and humans. Illustration (a) shows the coronal section of a rat brain with SCN highlighted, marked, and labeled at the base of the anterior hypothalamus. The labeled parts are Thalamus, Corpus callosum, and Cerebral cortex. Illustration (b) shows the coronal section of the rat brain but the SCN is not highlighted. Illustration (c) shows the sagittal section of human brain with the following parts marked and labeled: Cerebral cortex, Suprachiasmatic nucleus, Optic chiasm, Hypothalamus, and Pineal gland."/>
          <p:cNvPicPr>
            <a:picLocks noChangeAspect="1"/>
          </p:cNvPicPr>
          <p:nvPr/>
        </p:nvPicPr>
        <p:blipFill>
          <a:blip r:embed="rId4"/>
          <a:stretch>
            <a:fillRect/>
          </a:stretch>
        </p:blipFill>
        <p:spPr>
          <a:xfrm>
            <a:off x="3964887" y="1463040"/>
            <a:ext cx="5026713" cy="3108960"/>
          </a:xfrm>
          <a:prstGeom prst="rect">
            <a:avLst/>
          </a:prstGeom>
        </p:spPr>
      </p:pic>
      <p:sp>
        <p:nvSpPr>
          <p:cNvPr id="2" name="TextBox 1"/>
          <p:cNvSpPr txBox="1"/>
          <p:nvPr/>
        </p:nvSpPr>
        <p:spPr>
          <a:xfrm>
            <a:off x="152400" y="1295400"/>
            <a:ext cx="3657600" cy="3046988"/>
          </a:xfrm>
          <a:prstGeom prst="rect">
            <a:avLst/>
          </a:prstGeom>
          <a:noFill/>
        </p:spPr>
        <p:txBody>
          <a:bodyPr wrap="square" rtlCol="0">
            <a:spAutoFit/>
          </a:bodyPr>
          <a:lstStyle/>
          <a:p>
            <a:r>
              <a:rPr lang="en-US" sz="1600" dirty="0">
                <a:latin typeface="Arial" charset="0"/>
                <a:ea typeface="ＭＳ Ｐゴシック" pitchFamily="1" charset="-128"/>
              </a:rPr>
              <a:t>The SCN is at the base of the brain, as seen in these coronal sections through the plane of the anterior </a:t>
            </a:r>
            <a:r>
              <a:rPr lang="en-US" sz="1600" dirty="0" smtClean="0">
                <a:latin typeface="Arial" charset="0"/>
                <a:ea typeface="ＭＳ Ｐゴシック" pitchFamily="1" charset="-128"/>
              </a:rPr>
              <a:t>hypothalamus. Each </a:t>
            </a:r>
            <a:r>
              <a:rPr lang="en-US" sz="1600" dirty="0">
                <a:latin typeface="Arial" charset="0"/>
                <a:ea typeface="ＭＳ Ｐゴシック" pitchFamily="1" charset="-128"/>
              </a:rPr>
              <a:t>rat was injected with radioactive </a:t>
            </a:r>
            <a:r>
              <a:rPr lang="en-US" sz="1600" dirty="0" smtClean="0">
                <a:latin typeface="Arial" charset="0"/>
                <a:ea typeface="ＭＳ Ｐゴシック" pitchFamily="1" charset="-128"/>
              </a:rPr>
              <a:t>2-deoxyglucose</a:t>
            </a:r>
            <a:r>
              <a:rPr lang="en-US" sz="1600" dirty="0">
                <a:latin typeface="Arial" charset="0"/>
                <a:ea typeface="ＭＳ Ｐゴシック" pitchFamily="1" charset="-128"/>
              </a:rPr>
              <a:t>, which is absorbed by the most active neurons. A high level of absorption of this chemical produces a dark appearance on the slide. Note the </a:t>
            </a:r>
            <a:r>
              <a:rPr lang="en-US" sz="1600" dirty="0" smtClean="0">
                <a:latin typeface="Arial" charset="0"/>
                <a:ea typeface="ＭＳ Ｐゴシック" pitchFamily="1" charset="-128"/>
              </a:rPr>
              <a:t>greater activity </a:t>
            </a:r>
            <a:r>
              <a:rPr lang="en-US" sz="1600" dirty="0">
                <a:latin typeface="Arial" charset="0"/>
                <a:ea typeface="ＭＳ Ｐゴシック" pitchFamily="1" charset="-128"/>
              </a:rPr>
              <a:t>in SCN neurons of a rat injected during the day (a), than in one injected at night (b). </a:t>
            </a:r>
          </a:p>
        </p:txBody>
      </p:sp>
      <p:sp>
        <p:nvSpPr>
          <p:cNvPr id="7" name="TextBox 6"/>
          <p:cNvSpPr txBox="1"/>
          <p:nvPr/>
        </p:nvSpPr>
        <p:spPr>
          <a:xfrm>
            <a:off x="6019800" y="4713982"/>
            <a:ext cx="2819400" cy="1077218"/>
          </a:xfrm>
          <a:prstGeom prst="rect">
            <a:avLst/>
          </a:prstGeom>
          <a:noFill/>
        </p:spPr>
        <p:txBody>
          <a:bodyPr wrap="square" rtlCol="0">
            <a:spAutoFit/>
          </a:bodyPr>
          <a:lstStyle/>
          <a:p>
            <a:r>
              <a:rPr lang="en-US" sz="1600" dirty="0" smtClean="0">
                <a:latin typeface="Arial" charset="0"/>
                <a:ea typeface="ＭＳ Ｐゴシック" pitchFamily="1" charset="-128"/>
              </a:rPr>
              <a:t>(c</a:t>
            </a:r>
            <a:r>
              <a:rPr lang="en-US" sz="1600" dirty="0">
                <a:latin typeface="Arial" charset="0"/>
                <a:ea typeface="ＭＳ Ｐゴシック" pitchFamily="1" charset="-128"/>
              </a:rPr>
              <a:t>) A sagittal section through a human brain showing the location of the SCN and the pineal gland. </a:t>
            </a:r>
          </a:p>
        </p:txBody>
      </p:sp>
      <p:sp>
        <p:nvSpPr>
          <p:cNvPr id="3" name="Slide Number Placeholder 2"/>
          <p:cNvSpPr>
            <a:spLocks noGrp="1"/>
          </p:cNvSpPr>
          <p:nvPr>
            <p:ph type="sldNum" sz="quarter" idx="12"/>
          </p:nvPr>
        </p:nvSpPr>
        <p:spPr/>
        <p:txBody>
          <a:bodyPr/>
          <a:lstStyle/>
          <a:p>
            <a:pPr>
              <a:defRPr/>
            </a:pPr>
            <a:fld id="{82FAD20F-7F3B-4310-9FE7-99DF68270456}"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r>
              <a:rPr lang="en-US" altLang="en-US" dirty="0"/>
              <a:t>SCN generates circadian rhythms in a genetically controlled, unlearned manner</a:t>
            </a:r>
          </a:p>
          <a:p>
            <a:endParaRPr lang="en-US" altLang="en-US" sz="1400" dirty="0"/>
          </a:p>
          <a:p>
            <a:r>
              <a:rPr lang="en-US" altLang="en-US" dirty="0"/>
              <a:t>Single cell extracted from SCN and raised in tissue culture continues to produce action potentials in a rhythmic pattern</a:t>
            </a:r>
          </a:p>
          <a:p>
            <a:endParaRPr lang="en-US" altLang="en-US" sz="1400" dirty="0"/>
          </a:p>
          <a:p>
            <a:r>
              <a:rPr lang="en-US" altLang="en-US" dirty="0"/>
              <a:t>Various cells communicate to sharpen circadian rhythm</a:t>
            </a:r>
          </a:p>
        </p:txBody>
      </p:sp>
      <p:sp>
        <p:nvSpPr>
          <p:cNvPr id="6" name="Rectangle 2"/>
          <p:cNvSpPr>
            <a:spLocks noGrp="1" noChangeArrowheads="1"/>
          </p:cNvSpPr>
          <p:nvPr>
            <p:ph type="title"/>
          </p:nvPr>
        </p:nvSpPr>
        <p:spPr/>
        <p:txBody>
          <a:bodyPr/>
          <a:lstStyle/>
          <a:p>
            <a:r>
              <a:rPr lang="en-US" altLang="en-US" dirty="0" smtClean="0"/>
              <a:t>The Suprachiasmatic Nucleus (SCN) and the Circadian Rhythm </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28600" y="1410590"/>
            <a:ext cx="8610600" cy="5295010"/>
          </a:xfrm>
        </p:spPr>
        <p:txBody>
          <a:bodyPr/>
          <a:lstStyle/>
          <a:p>
            <a:r>
              <a:rPr lang="en-US" altLang="en-US" dirty="0"/>
              <a:t>Light resets SCN via small branch of optic nerve known as the </a:t>
            </a:r>
            <a:r>
              <a:rPr lang="en-US" altLang="en-US" i="1" dirty="0" err="1"/>
              <a:t>retinohypothalamic</a:t>
            </a:r>
            <a:r>
              <a:rPr lang="en-US" altLang="en-US" i="1" dirty="0"/>
              <a:t> path</a:t>
            </a:r>
          </a:p>
          <a:p>
            <a:pPr lvl="1"/>
            <a:r>
              <a:rPr lang="en-US" altLang="en-US" sz="3200" dirty="0"/>
              <a:t>Travels directly from retina to SCN</a:t>
            </a:r>
          </a:p>
          <a:p>
            <a:pPr lvl="1"/>
            <a:endParaRPr lang="en-US" altLang="en-US" sz="1400" dirty="0"/>
          </a:p>
          <a:p>
            <a:r>
              <a:rPr lang="en-US" altLang="en-US" dirty="0" err="1"/>
              <a:t>Retinohypothalamic</a:t>
            </a:r>
            <a:r>
              <a:rPr lang="en-US" altLang="en-US" dirty="0"/>
              <a:t> path comes from special population of ganglion cells that have their own </a:t>
            </a:r>
            <a:r>
              <a:rPr lang="en-US" altLang="en-US" dirty="0" err="1"/>
              <a:t>photopigment</a:t>
            </a:r>
            <a:r>
              <a:rPr lang="en-US" altLang="en-US" dirty="0"/>
              <a:t> called </a:t>
            </a:r>
            <a:r>
              <a:rPr lang="en-US" altLang="en-US" i="1" dirty="0" err="1"/>
              <a:t>melanopsin</a:t>
            </a:r>
            <a:endParaRPr lang="en-US" altLang="en-US" i="1" dirty="0"/>
          </a:p>
          <a:p>
            <a:pPr lvl="1"/>
            <a:r>
              <a:rPr lang="en-US" altLang="en-US" sz="3200" dirty="0"/>
              <a:t>Cells respond directly to light and do not require any input from rods or cones</a:t>
            </a:r>
          </a:p>
        </p:txBody>
      </p:sp>
      <p:sp>
        <p:nvSpPr>
          <p:cNvPr id="5" name="Rectangle 2"/>
          <p:cNvSpPr>
            <a:spLocks noGrp="1" noChangeArrowheads="1"/>
          </p:cNvSpPr>
          <p:nvPr>
            <p:ph type="title"/>
          </p:nvPr>
        </p:nvSpPr>
        <p:spPr>
          <a:solidFill>
            <a:srgbClr val="FFFF00"/>
          </a:solidFill>
        </p:spPr>
        <p:txBody>
          <a:bodyPr/>
          <a:lstStyle/>
          <a:p>
            <a:r>
              <a:rPr lang="en-US" altLang="en-US" dirty="0" smtClean="0"/>
              <a:t>The Suprachiasmatic Nucleus (SCN) and the Retinohypothalamic Path</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This is a picture of a blind mole rat in a natural environment."/>
          <p:cNvPicPr>
            <a:picLocks noChangeAspect="1" noChangeArrowheads="1"/>
          </p:cNvPicPr>
          <p:nvPr/>
        </p:nvPicPr>
        <p:blipFill rotWithShape="1">
          <a:blip r:embed="rId3">
            <a:extLst>
              <a:ext uri="{28A0092B-C50C-407E-A947-70E740481C1C}">
                <a14:useLocalDpi xmlns:a14="http://schemas.microsoft.com/office/drawing/2010/main" val="0"/>
              </a:ext>
            </a:extLst>
          </a:blip>
          <a:srcRect l="3445" b="18314"/>
          <a:stretch/>
        </p:blipFill>
        <p:spPr bwMode="auto">
          <a:xfrm>
            <a:off x="1600200" y="1371600"/>
            <a:ext cx="640816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noChangeArrowheads="1"/>
          </p:cNvSpPr>
          <p:nvPr>
            <p:ph type="title"/>
          </p:nvPr>
        </p:nvSpPr>
        <p:spPr/>
        <p:txBody>
          <a:bodyPr/>
          <a:lstStyle/>
          <a:p>
            <a:r>
              <a:rPr lang="en-US" altLang="en-US" dirty="0" smtClean="0"/>
              <a:t>Resetting the SCN Without Sight</a:t>
            </a:r>
          </a:p>
        </p:txBody>
      </p:sp>
      <p:sp>
        <p:nvSpPr>
          <p:cNvPr id="2" name="TextBox 1"/>
          <p:cNvSpPr txBox="1"/>
          <p:nvPr/>
        </p:nvSpPr>
        <p:spPr>
          <a:xfrm>
            <a:off x="1600200" y="6027003"/>
            <a:ext cx="6324600" cy="830997"/>
          </a:xfrm>
          <a:prstGeom prst="rect">
            <a:avLst/>
          </a:prstGeom>
          <a:solidFill>
            <a:schemeClr val="bg1"/>
          </a:solidFill>
          <a:ln>
            <a:solidFill>
              <a:schemeClr val="tx1"/>
            </a:solidFill>
          </a:ln>
        </p:spPr>
        <p:txBody>
          <a:bodyPr wrap="square" rtlCol="0">
            <a:spAutoFit/>
          </a:bodyPr>
          <a:lstStyle/>
          <a:p>
            <a:r>
              <a:rPr lang="en-US" sz="1600" b="1" dirty="0">
                <a:latin typeface="Arial" charset="0"/>
                <a:ea typeface="ＭＳ Ｐゴシック" pitchFamily="1" charset="-128"/>
              </a:rPr>
              <a:t>Figure 8.8 A blind mole rat</a:t>
            </a:r>
          </a:p>
          <a:p>
            <a:r>
              <a:rPr lang="en-US" sz="1600" dirty="0">
                <a:latin typeface="Arial" charset="0"/>
                <a:ea typeface="ＭＳ Ｐゴシック" pitchFamily="1" charset="-128"/>
              </a:rPr>
              <a:t>Although blind mole rats are blind in other regards, they reset their circadian rhythms in response to light</a:t>
            </a:r>
            <a:r>
              <a:rPr lang="en-US" sz="1600" dirty="0" smtClean="0">
                <a:latin typeface="Arial" charset="0"/>
                <a:ea typeface="ＭＳ Ｐゴシック" pitchFamily="1" charset="-128"/>
              </a:rPr>
              <a:t>.</a:t>
            </a:r>
            <a:endParaRPr lang="en-US" sz="16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pPr>
              <a:lnSpc>
                <a:spcPct val="90000"/>
              </a:lnSpc>
            </a:pPr>
            <a:r>
              <a:rPr lang="en-US" altLang="en-US" dirty="0"/>
              <a:t>Two types of genes are responsible for generating the circadian rhythm</a:t>
            </a:r>
          </a:p>
          <a:p>
            <a:pPr>
              <a:lnSpc>
                <a:spcPct val="90000"/>
              </a:lnSpc>
            </a:pPr>
            <a:endParaRPr lang="en-US" altLang="en-US" dirty="0"/>
          </a:p>
          <a:p>
            <a:pPr lvl="1">
              <a:lnSpc>
                <a:spcPct val="90000"/>
              </a:lnSpc>
            </a:pPr>
            <a:r>
              <a:rPr lang="en-US" altLang="en-US" sz="3200" dirty="0"/>
              <a:t>Period:	produce proteins called PER</a:t>
            </a:r>
          </a:p>
          <a:p>
            <a:pPr lvl="1">
              <a:lnSpc>
                <a:spcPct val="90000"/>
              </a:lnSpc>
            </a:pPr>
            <a:r>
              <a:rPr lang="en-US" altLang="en-US" sz="3200" dirty="0"/>
              <a:t>Timeless:	produce proteins called TIM</a:t>
            </a:r>
          </a:p>
        </p:txBody>
      </p:sp>
      <p:sp>
        <p:nvSpPr>
          <p:cNvPr id="23554" name="Rectangle 2"/>
          <p:cNvSpPr>
            <a:spLocks noGrp="1" noChangeArrowheads="1"/>
          </p:cNvSpPr>
          <p:nvPr>
            <p:ph type="title"/>
          </p:nvPr>
        </p:nvSpPr>
        <p:spPr>
          <a:solidFill>
            <a:srgbClr val="FFFF00"/>
          </a:solidFill>
        </p:spPr>
        <p:txBody>
          <a:bodyPr/>
          <a:lstStyle/>
          <a:p>
            <a:r>
              <a:rPr lang="en-US" altLang="en-US" dirty="0" smtClean="0"/>
              <a:t>The Biochemistry of the Circadian Rhythm</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0" y="1410590"/>
            <a:ext cx="8991600" cy="5295010"/>
          </a:xfrm>
        </p:spPr>
        <p:txBody>
          <a:bodyPr/>
          <a:lstStyle/>
          <a:p>
            <a:pPr>
              <a:lnSpc>
                <a:spcPct val="90000"/>
              </a:lnSpc>
            </a:pPr>
            <a:r>
              <a:rPr lang="en-US" altLang="en-US" dirty="0"/>
              <a:t>PER &amp; TIM proteins increase activity of certain SCN neurons that regulate sleep and waking</a:t>
            </a:r>
          </a:p>
          <a:p>
            <a:pPr>
              <a:lnSpc>
                <a:spcPct val="90000"/>
              </a:lnSpc>
            </a:pPr>
            <a:endParaRPr lang="en-US" altLang="en-US" dirty="0"/>
          </a:p>
          <a:p>
            <a:pPr>
              <a:lnSpc>
                <a:spcPct val="90000"/>
              </a:lnSpc>
            </a:pPr>
            <a:r>
              <a:rPr lang="en-US" altLang="en-US" dirty="0"/>
              <a:t>Known mutations in the PER gene result in:</a:t>
            </a:r>
          </a:p>
          <a:p>
            <a:pPr lvl="1">
              <a:lnSpc>
                <a:spcPct val="90000"/>
              </a:lnSpc>
            </a:pPr>
            <a:r>
              <a:rPr lang="en-US" altLang="en-US" sz="3200" dirty="0"/>
              <a:t>short circadian rhythms (look forward to going to bed early, often have depression)</a:t>
            </a:r>
          </a:p>
          <a:p>
            <a:pPr lvl="1">
              <a:lnSpc>
                <a:spcPct val="90000"/>
              </a:lnSpc>
            </a:pPr>
            <a:r>
              <a:rPr lang="en-US" altLang="en-US" sz="3200" dirty="0"/>
              <a:t>decreased alertness if deprived of a good night’s sleep</a:t>
            </a:r>
          </a:p>
        </p:txBody>
      </p:sp>
      <p:sp>
        <p:nvSpPr>
          <p:cNvPr id="23554" name="Rectangle 2"/>
          <p:cNvSpPr>
            <a:spLocks noGrp="1" noChangeArrowheads="1"/>
          </p:cNvSpPr>
          <p:nvPr>
            <p:ph type="title"/>
          </p:nvPr>
        </p:nvSpPr>
        <p:spPr>
          <a:solidFill>
            <a:srgbClr val="FFFF00"/>
          </a:solidFill>
        </p:spPr>
        <p:txBody>
          <a:bodyPr/>
          <a:lstStyle/>
          <a:p>
            <a:r>
              <a:rPr lang="en-US" altLang="en-US" dirty="0" smtClean="0"/>
              <a:t>The Biochemistry of the Circadian Rhythm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25</a:t>
            </a:fld>
            <a:endParaRPr lang="en-US" dirty="0"/>
          </a:p>
        </p:txBody>
      </p:sp>
    </p:spTree>
    <p:extLst>
      <p:ext uri="{BB962C8B-B14F-4D97-AF65-F5344CB8AC3E}">
        <p14:creationId xmlns:p14="http://schemas.microsoft.com/office/powerpoint/2010/main" val="2359360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An illustration shows a horizontal bar separated into two sections: Wakefulness and Sleep. Two curved lines labeled Per and tim mRNA concentrations and PER and TIM protein concentrations marked above the horizontal bar shows the concentration of mRNA increasing by day and decreasing at night and the concentration of protein increasing at night and decreasing during day."/>
          <p:cNvPicPr>
            <a:picLocks noChangeAspect="1" noChangeArrowheads="1"/>
          </p:cNvPicPr>
          <p:nvPr/>
        </p:nvPicPr>
        <p:blipFill rotWithShape="1">
          <a:blip r:embed="rId3">
            <a:extLst>
              <a:ext uri="{28A0092B-C50C-407E-A947-70E740481C1C}">
                <a14:useLocalDpi xmlns:a14="http://schemas.microsoft.com/office/drawing/2010/main" val="0"/>
              </a:ext>
            </a:extLst>
          </a:blip>
          <a:srcRect l="10087" r="8218" b="20497"/>
          <a:stretch/>
        </p:blipFill>
        <p:spPr bwMode="auto">
          <a:xfrm>
            <a:off x="76200" y="1676400"/>
            <a:ext cx="90011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noChangeArrowheads="1"/>
          </p:cNvSpPr>
          <p:nvPr>
            <p:ph type="title"/>
          </p:nvPr>
        </p:nvSpPr>
        <p:spPr>
          <a:solidFill>
            <a:srgbClr val="FFFF00"/>
          </a:solidFill>
        </p:spPr>
        <p:txBody>
          <a:bodyPr/>
          <a:lstStyle/>
          <a:p>
            <a:r>
              <a:rPr lang="en-US" altLang="en-US" dirty="0" smtClean="0"/>
              <a:t>Interaction of MRNA with</a:t>
            </a:r>
            <a:br>
              <a:rPr lang="en-US" altLang="en-US" dirty="0" smtClean="0"/>
            </a:br>
            <a:r>
              <a:rPr lang="en-US" altLang="en-US" dirty="0" smtClean="0"/>
              <a:t>PER and TIM Proteins</a:t>
            </a:r>
          </a:p>
        </p:txBody>
      </p:sp>
      <p:sp>
        <p:nvSpPr>
          <p:cNvPr id="2" name="TextBox 1"/>
          <p:cNvSpPr txBox="1"/>
          <p:nvPr/>
        </p:nvSpPr>
        <p:spPr>
          <a:xfrm>
            <a:off x="457200" y="5257800"/>
            <a:ext cx="8153400" cy="830997"/>
          </a:xfrm>
          <a:prstGeom prst="rect">
            <a:avLst/>
          </a:prstGeom>
          <a:noFill/>
          <a:ln>
            <a:solidFill>
              <a:schemeClr val="tx1"/>
            </a:solidFill>
          </a:ln>
        </p:spPr>
        <p:txBody>
          <a:bodyPr wrap="square" rtlCol="0">
            <a:spAutoFit/>
          </a:bodyPr>
          <a:lstStyle/>
          <a:p>
            <a:r>
              <a:rPr lang="en-US" sz="1600" b="1" dirty="0">
                <a:latin typeface="Arial" charset="0"/>
                <a:ea typeface="ＭＳ Ｐゴシック" pitchFamily="1" charset="-128"/>
              </a:rPr>
              <a:t>Figure 8.9 Feedback between proteins and genes to control sleepiness</a:t>
            </a:r>
          </a:p>
          <a:p>
            <a:r>
              <a:rPr lang="en-US" sz="1600" dirty="0">
                <a:latin typeface="Arial" charset="0"/>
                <a:ea typeface="ＭＳ Ｐゴシック" pitchFamily="1" charset="-128"/>
              </a:rPr>
              <a:t>In fruit flies (</a:t>
            </a:r>
            <a:r>
              <a:rPr lang="en-US" sz="1600" i="1" dirty="0">
                <a:latin typeface="Arial" charset="0"/>
                <a:ea typeface="ＭＳ Ｐゴシック" pitchFamily="1" charset="-128"/>
              </a:rPr>
              <a:t>Drosophila</a:t>
            </a:r>
            <a:r>
              <a:rPr lang="en-US" sz="1600" dirty="0">
                <a:latin typeface="Arial" charset="0"/>
                <a:ea typeface="ＭＳ Ｐゴシック" pitchFamily="1" charset="-128"/>
              </a:rPr>
              <a:t>), the concentrations of the mRNA levels for PER and TIM oscillate over a day, and so do the proteins that they produce</a:t>
            </a:r>
            <a:r>
              <a:rPr lang="en-US" sz="1600" dirty="0" smtClean="0">
                <a:latin typeface="Arial" charset="0"/>
                <a:ea typeface="ＭＳ Ｐゴシック" pitchFamily="1" charset="-128"/>
              </a:rPr>
              <a:t>.</a:t>
            </a:r>
            <a:endParaRPr lang="en-US" sz="1600" dirty="0"/>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1410590"/>
            <a:ext cx="8610600" cy="5295010"/>
          </a:xfrm>
        </p:spPr>
        <p:txBody>
          <a:bodyPr/>
          <a:lstStyle/>
          <a:p>
            <a:pPr>
              <a:defRPr/>
            </a:pPr>
            <a:r>
              <a:rPr lang="en-US" altLang="en-US" dirty="0"/>
              <a:t>SCN regulates waking and sleeping by controlling activity levels in other areas…</a:t>
            </a:r>
          </a:p>
          <a:p>
            <a:pPr>
              <a:defRPr/>
            </a:pPr>
            <a:endParaRPr lang="en-US" altLang="en-US" sz="1400" dirty="0"/>
          </a:p>
          <a:p>
            <a:pPr marL="0" indent="0">
              <a:buFont typeface="Arial" charset="0"/>
              <a:buNone/>
              <a:defRPr/>
            </a:pPr>
            <a:r>
              <a:rPr lang="en-US" altLang="en-US" dirty="0">
                <a:sym typeface="Wingdings" panose="05000000000000000000" pitchFamily="2" charset="2"/>
              </a:rPr>
              <a:t>	</a:t>
            </a:r>
            <a:r>
              <a:rPr lang="en-US" altLang="en-US" dirty="0"/>
              <a:t>regulates </a:t>
            </a:r>
            <a:r>
              <a:rPr lang="en-US" altLang="en-US" b="1" dirty="0">
                <a:solidFill>
                  <a:srgbClr val="C00000"/>
                </a:solidFill>
              </a:rPr>
              <a:t>pineal gland</a:t>
            </a:r>
          </a:p>
          <a:p>
            <a:pPr marL="0" indent="0">
              <a:buFont typeface="Arial" charset="0"/>
              <a:buNone/>
              <a:defRPr/>
            </a:pPr>
            <a:r>
              <a:rPr lang="en-US" altLang="en-US" dirty="0"/>
              <a:t>	    </a:t>
            </a:r>
            <a:r>
              <a:rPr lang="en-US" altLang="en-US" sz="2800" dirty="0"/>
              <a:t>(endocrine gland posterior to thalamus)</a:t>
            </a:r>
          </a:p>
          <a:p>
            <a:pPr marL="0" indent="0">
              <a:buFont typeface="Arial" charset="0"/>
              <a:buNone/>
              <a:defRPr/>
            </a:pPr>
            <a:endParaRPr lang="en-US" altLang="en-US" sz="2800" dirty="0"/>
          </a:p>
          <a:p>
            <a:pPr marL="0" indent="0">
              <a:buFont typeface="Arial" charset="0"/>
              <a:buNone/>
              <a:defRPr/>
            </a:pPr>
            <a:r>
              <a:rPr lang="en-US" altLang="en-US" dirty="0">
                <a:sym typeface="Wingdings" panose="05000000000000000000" pitchFamily="2" charset="2"/>
              </a:rPr>
              <a:t>		 </a:t>
            </a:r>
            <a:r>
              <a:rPr lang="en-US" altLang="en-US" dirty="0"/>
              <a:t>secretes </a:t>
            </a:r>
            <a:r>
              <a:rPr lang="en-US" altLang="en-US" b="1" dirty="0">
                <a:solidFill>
                  <a:srgbClr val="C00000"/>
                </a:solidFill>
              </a:rPr>
              <a:t>melatonin</a:t>
            </a:r>
            <a:r>
              <a:rPr lang="en-US" altLang="en-US" dirty="0"/>
              <a:t>- hormone </a:t>
            </a:r>
            <a:r>
              <a:rPr lang="en-US" altLang="en-US" dirty="0" smtClean="0"/>
              <a:t>				that increases </a:t>
            </a:r>
            <a:r>
              <a:rPr lang="en-US" altLang="en-US" dirty="0"/>
              <a:t>sleepiness</a:t>
            </a:r>
          </a:p>
        </p:txBody>
      </p:sp>
      <p:sp>
        <p:nvSpPr>
          <p:cNvPr id="25602" name="Rectangle 2"/>
          <p:cNvSpPr>
            <a:spLocks noGrp="1" noChangeArrowheads="1"/>
          </p:cNvSpPr>
          <p:nvPr>
            <p:ph type="title"/>
          </p:nvPr>
        </p:nvSpPr>
        <p:spPr/>
        <p:txBody>
          <a:bodyPr/>
          <a:lstStyle/>
          <a:p>
            <a:r>
              <a:rPr lang="en-US" altLang="en-US" dirty="0" smtClean="0"/>
              <a:t>Melatonin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04800" y="1410590"/>
            <a:ext cx="8382000" cy="5295010"/>
          </a:xfrm>
        </p:spPr>
        <p:txBody>
          <a:bodyPr/>
          <a:lstStyle/>
          <a:p>
            <a:r>
              <a:rPr lang="en-US" altLang="en-US" dirty="0"/>
              <a:t>Melatonin</a:t>
            </a:r>
          </a:p>
          <a:p>
            <a:pPr lvl="1" eaLnBrk="1" hangingPunct="1"/>
            <a:r>
              <a:rPr lang="en-US" altLang="en-US" sz="3200" dirty="0"/>
              <a:t>secretion begins ~2-3 </a:t>
            </a:r>
            <a:r>
              <a:rPr lang="en-US" altLang="en-US" sz="3200" dirty="0" err="1"/>
              <a:t>hrs</a:t>
            </a:r>
            <a:r>
              <a:rPr lang="en-US" altLang="en-US" sz="3200" dirty="0"/>
              <a:t> before bedtime</a:t>
            </a:r>
          </a:p>
          <a:p>
            <a:pPr lvl="1" eaLnBrk="1" hangingPunct="1"/>
            <a:r>
              <a:rPr lang="en-US" altLang="en-US" sz="3200" dirty="0"/>
              <a:t>feeds back to reset biological clock through effects on receptors in SCN</a:t>
            </a:r>
          </a:p>
          <a:p>
            <a:pPr lvl="1" eaLnBrk="1" hangingPunct="1"/>
            <a:endParaRPr lang="en-US" altLang="en-US" sz="3200" dirty="0"/>
          </a:p>
          <a:p>
            <a:r>
              <a:rPr lang="en-US" altLang="en-US" dirty="0"/>
              <a:t>Melatonin taken in afternoon can phase-advance internal clock </a:t>
            </a:r>
          </a:p>
          <a:p>
            <a:pPr lvl="1"/>
            <a:r>
              <a:rPr lang="en-US" altLang="en-US" sz="3200" dirty="0"/>
              <a:t>can be used as a sleep aid</a:t>
            </a:r>
          </a:p>
        </p:txBody>
      </p:sp>
      <p:sp>
        <p:nvSpPr>
          <p:cNvPr id="26626" name="Rectangle 2"/>
          <p:cNvSpPr>
            <a:spLocks noGrp="1" noChangeArrowheads="1"/>
          </p:cNvSpPr>
          <p:nvPr>
            <p:ph type="title"/>
          </p:nvPr>
        </p:nvSpPr>
        <p:spPr/>
        <p:txBody>
          <a:bodyPr/>
          <a:lstStyle/>
          <a:p>
            <a:r>
              <a:rPr lang="en-US" altLang="en-US" dirty="0" smtClean="0"/>
              <a:t>Melatonin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Sleep is a specialized state evolved to serve particular functions</a:t>
            </a:r>
          </a:p>
          <a:p>
            <a:r>
              <a:rPr lang="en-US" dirty="0" smtClean="0"/>
              <a:t>What are the mechanisms for producing sleep?</a:t>
            </a:r>
            <a:endParaRPr lang="en-US" dirty="0"/>
          </a:p>
        </p:txBody>
      </p:sp>
      <p:sp>
        <p:nvSpPr>
          <p:cNvPr id="2" name="Title 1"/>
          <p:cNvSpPr>
            <a:spLocks noGrp="1"/>
          </p:cNvSpPr>
          <p:nvPr>
            <p:ph type="title"/>
          </p:nvPr>
        </p:nvSpPr>
        <p:spPr/>
        <p:txBody>
          <a:bodyPr/>
          <a:lstStyle/>
          <a:p>
            <a:r>
              <a:rPr lang="en-US" dirty="0" smtClean="0"/>
              <a:t>8.2 Stages of Sleep and Brain Mechanisms </a:t>
            </a:r>
            <a:endParaRPr lang="en-US" dirty="0"/>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29</a:t>
            </a:fld>
            <a:endParaRPr lang="en-US" dirty="0"/>
          </a:p>
        </p:txBody>
      </p:sp>
    </p:spTree>
    <p:extLst>
      <p:ext uri="{BB962C8B-B14F-4D97-AF65-F5344CB8AC3E}">
        <p14:creationId xmlns:p14="http://schemas.microsoft.com/office/powerpoint/2010/main" val="128357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3429000"/>
            <a:ext cx="3657600" cy="3313810"/>
          </a:xfrm>
        </p:spPr>
        <p:txBody>
          <a:bodyPr/>
          <a:lstStyle/>
          <a:p>
            <a:pPr marL="0" indent="0">
              <a:buNone/>
            </a:pPr>
            <a:r>
              <a:rPr lang="en-US" i="1" dirty="0" smtClean="0"/>
              <a:t>1922- </a:t>
            </a:r>
          </a:p>
          <a:p>
            <a:pPr marL="0" indent="0">
              <a:buNone/>
            </a:pPr>
            <a:r>
              <a:rPr lang="en-US" i="1" dirty="0" smtClean="0"/>
              <a:t>Curt </a:t>
            </a:r>
            <a:r>
              <a:rPr lang="en-US" i="1" dirty="0"/>
              <a:t>Richter proposed:</a:t>
            </a:r>
            <a:r>
              <a:rPr lang="en-US" dirty="0"/>
              <a:t> </a:t>
            </a:r>
            <a:endParaRPr lang="en-US" dirty="0" smtClean="0"/>
          </a:p>
          <a:p>
            <a:pPr marL="0" indent="0">
              <a:buNone/>
            </a:pPr>
            <a:r>
              <a:rPr lang="en-US" dirty="0" smtClean="0"/>
              <a:t>Body </a:t>
            </a:r>
            <a:r>
              <a:rPr lang="en-US" dirty="0"/>
              <a:t>generates its own cycles of activity &amp; </a:t>
            </a:r>
            <a:r>
              <a:rPr lang="en-US" dirty="0" smtClean="0"/>
              <a:t>inactivity</a:t>
            </a:r>
            <a:endParaRPr lang="en-US" dirty="0"/>
          </a:p>
        </p:txBody>
      </p:sp>
      <p:sp>
        <p:nvSpPr>
          <p:cNvPr id="2" name="Title 1"/>
          <p:cNvSpPr>
            <a:spLocks noGrp="1"/>
          </p:cNvSpPr>
          <p:nvPr>
            <p:ph type="title"/>
          </p:nvPr>
        </p:nvSpPr>
        <p:spPr/>
        <p:txBody>
          <a:bodyPr/>
          <a:lstStyle/>
          <a:p>
            <a:r>
              <a:rPr lang="en-US" dirty="0" smtClean="0"/>
              <a:t>Rhythms </a:t>
            </a:r>
            <a:r>
              <a:rPr lang="en-US" dirty="0" smtClean="0"/>
              <a:t>of Waking and </a:t>
            </a:r>
            <a:r>
              <a:rPr lang="en-US" dirty="0" smtClean="0"/>
              <a:t>Sleeping (cont’d.) </a:t>
            </a:r>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3</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039"/>
          <a:stretch/>
        </p:blipFill>
        <p:spPr>
          <a:xfrm>
            <a:off x="7162800" y="1371600"/>
            <a:ext cx="1828800" cy="273372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447800"/>
            <a:ext cx="4533900" cy="4945380"/>
          </a:xfrm>
          <a:prstGeom prst="rect">
            <a:avLst/>
          </a:prstGeom>
        </p:spPr>
      </p:pic>
    </p:spTree>
    <p:extLst>
      <p:ext uri="{BB962C8B-B14F-4D97-AF65-F5344CB8AC3E}">
        <p14:creationId xmlns:p14="http://schemas.microsoft.com/office/powerpoint/2010/main" val="764894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0" y="1410590"/>
            <a:ext cx="9067800" cy="5295010"/>
          </a:xfrm>
        </p:spPr>
        <p:txBody>
          <a:bodyPr/>
          <a:lstStyle/>
          <a:p>
            <a:r>
              <a:rPr lang="en-US" altLang="en-US" dirty="0"/>
              <a:t>Sleep: a state that the brain actively produces</a:t>
            </a:r>
          </a:p>
          <a:p>
            <a:pPr lvl="1"/>
            <a:r>
              <a:rPr lang="en-US" altLang="en-US" sz="3200" dirty="0"/>
              <a:t>Characterized by moderate decrease in brain activity &amp; decreased response to stimuli</a:t>
            </a:r>
          </a:p>
          <a:p>
            <a:pPr lvl="1"/>
            <a:endParaRPr lang="en-US" altLang="en-US" dirty="0"/>
          </a:p>
          <a:p>
            <a:r>
              <a:rPr lang="en-US" altLang="en-US" dirty="0"/>
              <a:t>Sleep differs from the following states:</a:t>
            </a:r>
          </a:p>
          <a:p>
            <a:pPr lvl="1"/>
            <a:r>
              <a:rPr lang="en-US" altLang="en-US" dirty="0"/>
              <a:t>Coma</a:t>
            </a:r>
          </a:p>
          <a:p>
            <a:pPr lvl="1"/>
            <a:r>
              <a:rPr lang="en-US" altLang="en-US" dirty="0"/>
              <a:t>Vegetative state</a:t>
            </a:r>
          </a:p>
          <a:p>
            <a:pPr lvl="1"/>
            <a:r>
              <a:rPr lang="en-US" altLang="en-US" dirty="0"/>
              <a:t>Minimally conscious state</a:t>
            </a:r>
          </a:p>
          <a:p>
            <a:pPr lvl="1"/>
            <a:r>
              <a:rPr lang="en-US" altLang="en-US" dirty="0"/>
              <a:t>Brain death</a:t>
            </a:r>
          </a:p>
        </p:txBody>
      </p:sp>
      <p:sp>
        <p:nvSpPr>
          <p:cNvPr id="27650" name="Rectangle 2"/>
          <p:cNvSpPr>
            <a:spLocks noGrp="1" noChangeArrowheads="1"/>
          </p:cNvSpPr>
          <p:nvPr>
            <p:ph type="title"/>
          </p:nvPr>
        </p:nvSpPr>
        <p:spPr/>
        <p:txBody>
          <a:bodyPr/>
          <a:lstStyle/>
          <a:p>
            <a:r>
              <a:rPr lang="en-US" altLang="en-US" dirty="0" smtClean="0"/>
              <a:t>Sleep</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28600" y="1410590"/>
            <a:ext cx="8610600" cy="5295010"/>
          </a:xfrm>
        </p:spPr>
        <p:txBody>
          <a:bodyPr/>
          <a:lstStyle/>
          <a:p>
            <a:r>
              <a:rPr lang="en-US" altLang="en-US" b="1" dirty="0">
                <a:solidFill>
                  <a:srgbClr val="C00000"/>
                </a:solidFill>
              </a:rPr>
              <a:t>Coma</a:t>
            </a:r>
            <a:r>
              <a:rPr lang="en-US" altLang="en-US" dirty="0"/>
              <a:t>: extended period of unconsciousness characterized by low brain activity that remains fairly steady</a:t>
            </a:r>
          </a:p>
          <a:p>
            <a:endParaRPr lang="en-US" altLang="en-US" sz="1400" dirty="0"/>
          </a:p>
          <a:p>
            <a:pPr lvl="1"/>
            <a:r>
              <a:rPr lang="en-US" altLang="en-US" sz="3200" dirty="0"/>
              <a:t>Little or no response to stimuli (incl. pain)</a:t>
            </a:r>
          </a:p>
          <a:p>
            <a:pPr lvl="1"/>
            <a:r>
              <a:rPr lang="en-US" altLang="en-US" sz="3200" dirty="0"/>
              <a:t>Caused by head trauma, stroke or disease</a:t>
            </a:r>
          </a:p>
          <a:p>
            <a:pPr lvl="1"/>
            <a:r>
              <a:rPr lang="en-US" altLang="en-US" sz="3200" dirty="0"/>
              <a:t>Person typically dies or begins recovery within a few weeks</a:t>
            </a:r>
          </a:p>
        </p:txBody>
      </p:sp>
      <p:sp>
        <p:nvSpPr>
          <p:cNvPr id="28674" name="Rectangle 2"/>
          <p:cNvSpPr>
            <a:spLocks noGrp="1" noChangeArrowheads="1"/>
          </p:cNvSpPr>
          <p:nvPr>
            <p:ph type="title"/>
          </p:nvPr>
        </p:nvSpPr>
        <p:spPr/>
        <p:txBody>
          <a:bodyPr/>
          <a:lstStyle/>
          <a:p>
            <a:r>
              <a:rPr lang="en-US" altLang="en-US" dirty="0" smtClean="0"/>
              <a:t>Other Interruptions of Consciousness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28600" y="1410590"/>
            <a:ext cx="8610600" cy="5295010"/>
          </a:xfrm>
        </p:spPr>
        <p:txBody>
          <a:bodyPr/>
          <a:lstStyle/>
          <a:p>
            <a:r>
              <a:rPr lang="en-US" altLang="en-US" b="1" dirty="0">
                <a:solidFill>
                  <a:srgbClr val="C00000"/>
                </a:solidFill>
              </a:rPr>
              <a:t>Vegetative state</a:t>
            </a:r>
            <a:r>
              <a:rPr lang="en-US" altLang="en-US" dirty="0"/>
              <a:t>: person alternates between periods of sleep and moderate arousal but no awareness of surrounding</a:t>
            </a:r>
          </a:p>
          <a:p>
            <a:endParaRPr lang="en-US" altLang="en-US" sz="1400" dirty="0"/>
          </a:p>
          <a:p>
            <a:pPr lvl="1"/>
            <a:r>
              <a:rPr lang="en-US" altLang="en-US" sz="3200" dirty="0"/>
              <a:t>Some autonomic arousal (</a:t>
            </a:r>
            <a:r>
              <a:rPr lang="en-US" altLang="en-US" sz="3200" dirty="0">
                <a:latin typeface="Wingdings 3" pitchFamily="18" charset="2"/>
              </a:rPr>
              <a:t>h</a:t>
            </a:r>
            <a:r>
              <a:rPr lang="en-US" altLang="en-US" sz="3200" dirty="0"/>
              <a:t> heart rate/ breathing/ sweating) to painful stimulus</a:t>
            </a:r>
          </a:p>
          <a:p>
            <a:pPr lvl="1"/>
            <a:r>
              <a:rPr lang="en-US" altLang="en-US" sz="3200" dirty="0"/>
              <a:t>No purposeful activity/ response to speech</a:t>
            </a:r>
          </a:p>
          <a:p>
            <a:pPr lvl="1"/>
            <a:r>
              <a:rPr lang="en-US" altLang="en-US" sz="3200" dirty="0"/>
              <a:t>Can last for months or years</a:t>
            </a:r>
          </a:p>
        </p:txBody>
      </p:sp>
      <p:sp>
        <p:nvSpPr>
          <p:cNvPr id="28674" name="Rectangle 2"/>
          <p:cNvSpPr>
            <a:spLocks noGrp="1" noChangeArrowheads="1"/>
          </p:cNvSpPr>
          <p:nvPr>
            <p:ph type="title"/>
          </p:nvPr>
        </p:nvSpPr>
        <p:spPr/>
        <p:txBody>
          <a:bodyPr/>
          <a:lstStyle/>
          <a:p>
            <a:r>
              <a:rPr lang="en-US" altLang="en-US" dirty="0" smtClean="0"/>
              <a:t>Other Interruptions of Consciousness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32</a:t>
            </a:fld>
            <a:endParaRPr lang="en-US" dirty="0"/>
          </a:p>
        </p:txBody>
      </p:sp>
    </p:spTree>
    <p:extLst>
      <p:ext uri="{BB962C8B-B14F-4D97-AF65-F5344CB8AC3E}">
        <p14:creationId xmlns:p14="http://schemas.microsoft.com/office/powerpoint/2010/main" val="3602889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r>
              <a:rPr lang="en-US" altLang="en-US" b="1" dirty="0">
                <a:solidFill>
                  <a:srgbClr val="C00000"/>
                </a:solidFill>
              </a:rPr>
              <a:t>Minimally conscious state</a:t>
            </a:r>
            <a:r>
              <a:rPr lang="en-US" altLang="en-US" dirty="0"/>
              <a:t>: one stage higher than vegetative state</a:t>
            </a:r>
          </a:p>
          <a:p>
            <a:endParaRPr lang="en-US" altLang="en-US" sz="1400" dirty="0"/>
          </a:p>
          <a:p>
            <a:pPr lvl="1" eaLnBrk="1" hangingPunct="1"/>
            <a:r>
              <a:rPr lang="en-US" altLang="en-US" sz="3200" dirty="0"/>
              <a:t>Occasional brief periods of purposeful action</a:t>
            </a:r>
          </a:p>
          <a:p>
            <a:pPr lvl="1" eaLnBrk="1" hangingPunct="1"/>
            <a:r>
              <a:rPr lang="en-US" altLang="en-US" sz="3200" dirty="0"/>
              <a:t>Limited speech comprehension</a:t>
            </a:r>
          </a:p>
          <a:p>
            <a:pPr lvl="1" eaLnBrk="1" hangingPunct="1"/>
            <a:r>
              <a:rPr lang="en-US" altLang="en-US" sz="3200" dirty="0"/>
              <a:t>Can last for months or years</a:t>
            </a:r>
          </a:p>
        </p:txBody>
      </p:sp>
      <p:sp>
        <p:nvSpPr>
          <p:cNvPr id="29698" name="Rectangle 2"/>
          <p:cNvSpPr>
            <a:spLocks noGrp="1" noChangeArrowheads="1"/>
          </p:cNvSpPr>
          <p:nvPr>
            <p:ph type="title"/>
          </p:nvPr>
        </p:nvSpPr>
        <p:spPr/>
        <p:txBody>
          <a:bodyPr/>
          <a:lstStyle/>
          <a:p>
            <a:r>
              <a:rPr lang="en-US" altLang="en-US" dirty="0" smtClean="0"/>
              <a:t>Other Interruptions of Consciousness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r>
              <a:rPr lang="en-US" altLang="en-US" b="1" dirty="0">
                <a:solidFill>
                  <a:srgbClr val="C00000"/>
                </a:solidFill>
              </a:rPr>
              <a:t>Brain death</a:t>
            </a:r>
            <a:r>
              <a:rPr lang="en-US" altLang="en-US" dirty="0"/>
              <a:t>: </a:t>
            </a:r>
          </a:p>
          <a:p>
            <a:endParaRPr lang="en-US" altLang="en-US" sz="1400" dirty="0"/>
          </a:p>
          <a:p>
            <a:pPr lvl="1" eaLnBrk="1" hangingPunct="1"/>
            <a:r>
              <a:rPr lang="en-US" altLang="en-US" sz="3200" dirty="0"/>
              <a:t>No sign of brain activity</a:t>
            </a:r>
          </a:p>
          <a:p>
            <a:pPr lvl="1" eaLnBrk="1" hangingPunct="1"/>
            <a:r>
              <a:rPr lang="en-US" altLang="en-US" sz="3200" dirty="0"/>
              <a:t>No response to any stimulus</a:t>
            </a:r>
          </a:p>
          <a:p>
            <a:pPr lvl="1" eaLnBrk="1" hangingPunct="1"/>
            <a:r>
              <a:rPr lang="en-US" altLang="en-US" sz="3200" dirty="0"/>
              <a:t>Physicians usually wait 24hrs before pronouncing brain death</a:t>
            </a:r>
          </a:p>
        </p:txBody>
      </p:sp>
      <p:sp>
        <p:nvSpPr>
          <p:cNvPr id="29698" name="Rectangle 2"/>
          <p:cNvSpPr>
            <a:spLocks noGrp="1" noChangeArrowheads="1"/>
          </p:cNvSpPr>
          <p:nvPr>
            <p:ph type="title"/>
          </p:nvPr>
        </p:nvSpPr>
        <p:spPr/>
        <p:txBody>
          <a:bodyPr/>
          <a:lstStyle/>
          <a:p>
            <a:r>
              <a:rPr lang="en-US" altLang="en-US" dirty="0" smtClean="0"/>
              <a:t>Other Interruptions of Consciousness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34</a:t>
            </a:fld>
            <a:endParaRPr lang="en-US" dirty="0"/>
          </a:p>
        </p:txBody>
      </p:sp>
    </p:spTree>
    <p:extLst>
      <p:ext uri="{BB962C8B-B14F-4D97-AF65-F5344CB8AC3E}">
        <p14:creationId xmlns:p14="http://schemas.microsoft.com/office/powerpoint/2010/main" val="918171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0" y="1410590"/>
            <a:ext cx="9144000" cy="5295010"/>
          </a:xfrm>
        </p:spPr>
        <p:txBody>
          <a:bodyPr/>
          <a:lstStyle/>
          <a:p>
            <a:r>
              <a:rPr lang="en-US" altLang="en-US" dirty="0"/>
              <a:t>Electroencephalograph (EEG) allowed researchers to discover various stages of sleep</a:t>
            </a:r>
          </a:p>
          <a:p>
            <a:pPr lvl="1"/>
            <a:r>
              <a:rPr lang="en-US" altLang="en-US" dirty="0"/>
              <a:t>Researchers can compare brain activity at different times during sleep</a:t>
            </a:r>
          </a:p>
          <a:p>
            <a:pPr lvl="1"/>
            <a:endParaRPr lang="en-US" altLang="en-US" sz="1400" dirty="0"/>
          </a:p>
          <a:p>
            <a:r>
              <a:rPr lang="en-US" altLang="en-US" b="1" dirty="0" err="1">
                <a:solidFill>
                  <a:srgbClr val="C00000"/>
                </a:solidFill>
              </a:rPr>
              <a:t>Polysomnograph</a:t>
            </a:r>
            <a:r>
              <a:rPr lang="en-US" altLang="en-US" dirty="0"/>
              <a:t>= combination of EEG and eye-movement records </a:t>
            </a:r>
          </a:p>
        </p:txBody>
      </p:sp>
      <p:sp>
        <p:nvSpPr>
          <p:cNvPr id="30722" name="Rectangle 2"/>
          <p:cNvSpPr>
            <a:spLocks noGrp="1" noChangeArrowheads="1"/>
          </p:cNvSpPr>
          <p:nvPr>
            <p:ph type="title"/>
          </p:nvPr>
        </p:nvSpPr>
        <p:spPr/>
        <p:txBody>
          <a:bodyPr/>
          <a:lstStyle/>
          <a:p>
            <a:r>
              <a:rPr lang="en-US" altLang="en-US" dirty="0" smtClean="0"/>
              <a:t>Stages of Sleep – EEG </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eeping person with electrodes in place on the scalp for recording brain activity."/>
          <p:cNvPicPr>
            <a:picLocks noChangeAspect="1"/>
          </p:cNvPicPr>
          <p:nvPr/>
        </p:nvPicPr>
        <p:blipFill>
          <a:blip r:embed="rId3"/>
          <a:stretch>
            <a:fillRect/>
          </a:stretch>
        </p:blipFill>
        <p:spPr>
          <a:xfrm>
            <a:off x="3859399" y="1402080"/>
            <a:ext cx="5132201" cy="3474720"/>
          </a:xfrm>
          <a:prstGeom prst="rect">
            <a:avLst/>
          </a:prstGeom>
        </p:spPr>
      </p:pic>
      <p:sp>
        <p:nvSpPr>
          <p:cNvPr id="4" name="Rectangle 2"/>
          <p:cNvSpPr>
            <a:spLocks noGrp="1" noChangeArrowheads="1"/>
          </p:cNvSpPr>
          <p:nvPr>
            <p:ph type="title"/>
          </p:nvPr>
        </p:nvSpPr>
        <p:spPr/>
        <p:txBody>
          <a:bodyPr/>
          <a:lstStyle/>
          <a:p>
            <a:pPr eaLnBrk="1" hangingPunct="1"/>
            <a:r>
              <a:rPr lang="en-US" altLang="en-US" dirty="0" smtClean="0"/>
              <a:t>Brain Activity Recorded on an EEG During Sleep</a:t>
            </a:r>
          </a:p>
        </p:txBody>
      </p:sp>
      <p:pic>
        <p:nvPicPr>
          <p:cNvPr id="6" name="Picture 4"/>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84" r="-236"/>
          <a:stretch/>
        </p:blipFill>
        <p:spPr>
          <a:xfrm>
            <a:off x="76200" y="1279525"/>
            <a:ext cx="3657600" cy="5578475"/>
          </a:xfrm>
          <a:noFill/>
        </p:spPr>
      </p:pic>
      <p:sp>
        <p:nvSpPr>
          <p:cNvPr id="7" name="TextBox 6"/>
          <p:cNvSpPr txBox="1"/>
          <p:nvPr/>
        </p:nvSpPr>
        <p:spPr>
          <a:xfrm>
            <a:off x="4114800" y="5059740"/>
            <a:ext cx="4648200" cy="1569660"/>
          </a:xfrm>
          <a:prstGeom prst="rect">
            <a:avLst/>
          </a:prstGeom>
          <a:noFill/>
          <a:ln>
            <a:solidFill>
              <a:schemeClr val="tx1"/>
            </a:solidFill>
          </a:ln>
        </p:spPr>
        <p:txBody>
          <a:bodyPr wrap="square" rtlCol="0">
            <a:spAutoFit/>
          </a:bodyPr>
          <a:lstStyle/>
          <a:p>
            <a:r>
              <a:rPr lang="en-US" sz="1600" b="1" dirty="0" smtClean="0">
                <a:latin typeface="Arial" charset="0"/>
                <a:ea typeface="ＭＳ Ｐゴシック" pitchFamily="1" charset="-128"/>
              </a:rPr>
              <a:t>12</a:t>
            </a:r>
            <a:r>
              <a:rPr lang="en-US" sz="1600" b="1" baseline="30000" dirty="0" smtClean="0">
                <a:latin typeface="Arial" charset="0"/>
                <a:ea typeface="ＭＳ Ｐゴシック" pitchFamily="1" charset="-128"/>
              </a:rPr>
              <a:t>th</a:t>
            </a:r>
            <a:r>
              <a:rPr lang="en-US" sz="1600" b="1" dirty="0" smtClean="0">
                <a:latin typeface="Arial" charset="0"/>
                <a:ea typeface="ＭＳ Ｐゴシック" pitchFamily="1" charset="-128"/>
              </a:rPr>
              <a:t>/13</a:t>
            </a:r>
            <a:r>
              <a:rPr lang="en-US" sz="1600" b="1" baseline="30000" dirty="0" smtClean="0">
                <a:latin typeface="Arial" charset="0"/>
                <a:ea typeface="ＭＳ Ｐゴシック" pitchFamily="1" charset="-128"/>
              </a:rPr>
              <a:t>th</a:t>
            </a:r>
            <a:r>
              <a:rPr lang="en-US" sz="1600" b="1" dirty="0" smtClean="0">
                <a:latin typeface="Arial" charset="0"/>
                <a:ea typeface="ＭＳ Ｐゴシック" pitchFamily="1" charset="-128"/>
              </a:rPr>
              <a:t> edition</a:t>
            </a:r>
            <a:r>
              <a:rPr lang="en-US" sz="1600" b="1" dirty="0" smtClean="0">
                <a:latin typeface="Arial" charset="0"/>
                <a:ea typeface="ＭＳ Ｐゴシック" pitchFamily="1" charset="-128"/>
              </a:rPr>
              <a:t>, above- Figure </a:t>
            </a:r>
            <a:r>
              <a:rPr lang="en-US" sz="1600" b="1" dirty="0">
                <a:latin typeface="Arial" charset="0"/>
                <a:ea typeface="ＭＳ Ｐゴシック" pitchFamily="1" charset="-128"/>
              </a:rPr>
              <a:t>8.10 Sleeping person with electrodes in place on the scalp for recording brain </a:t>
            </a:r>
            <a:r>
              <a:rPr lang="en-US" sz="1600" b="1" dirty="0" smtClean="0">
                <a:latin typeface="Arial" charset="0"/>
                <a:ea typeface="ＭＳ Ｐゴシック" pitchFamily="1" charset="-128"/>
              </a:rPr>
              <a:t>activity</a:t>
            </a:r>
          </a:p>
          <a:p>
            <a:endParaRPr lang="en-US" sz="1600" b="1" dirty="0">
              <a:latin typeface="Arial" charset="0"/>
              <a:ea typeface="ＭＳ Ｐゴシック" pitchFamily="1" charset="-128"/>
            </a:endParaRPr>
          </a:p>
          <a:p>
            <a:r>
              <a:rPr lang="en-US" sz="1600" b="1" dirty="0" smtClean="0">
                <a:latin typeface="Arial" charset="0"/>
                <a:ea typeface="ＭＳ Ｐゴシック" pitchFamily="1" charset="-128"/>
              </a:rPr>
              <a:t>11</a:t>
            </a:r>
            <a:r>
              <a:rPr lang="en-US" sz="1600" b="1" baseline="30000" dirty="0" smtClean="0">
                <a:latin typeface="Arial" charset="0"/>
                <a:ea typeface="ＭＳ Ｐゴシック" pitchFamily="1" charset="-128"/>
              </a:rPr>
              <a:t>th</a:t>
            </a:r>
            <a:r>
              <a:rPr lang="en-US" sz="1600" b="1" dirty="0" smtClean="0">
                <a:latin typeface="Arial" charset="0"/>
                <a:ea typeface="ＭＳ Ｐゴシック" pitchFamily="1" charset="-128"/>
              </a:rPr>
              <a:t> edition, left- </a:t>
            </a:r>
            <a:r>
              <a:rPr lang="en-US" sz="1600" dirty="0" smtClean="0">
                <a:latin typeface="Arial" charset="0"/>
                <a:ea typeface="ＭＳ Ｐゴシック" pitchFamily="1" charset="-128"/>
              </a:rPr>
              <a:t>The printout above his head shows the readings from each electrode.</a:t>
            </a:r>
            <a:endParaRPr lang="en-US" sz="1600" dirty="0"/>
          </a:p>
        </p:txBody>
      </p:sp>
      <p:sp>
        <p:nvSpPr>
          <p:cNvPr id="3" name="Slide Number Placeholder 2"/>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altLang="en-US" dirty="0"/>
              <a:t>Alpha waves (8-12 Hz)= present during states of relaxation</a:t>
            </a:r>
          </a:p>
          <a:p>
            <a:endParaRPr lang="en-US" altLang="en-US" sz="1400" dirty="0"/>
          </a:p>
          <a:p>
            <a:r>
              <a:rPr lang="en-US" altLang="en-US" dirty="0"/>
              <a:t>Stage 1 sleep= when sleep has just begun</a:t>
            </a:r>
          </a:p>
          <a:p>
            <a:endParaRPr lang="en-US" altLang="en-US" sz="1400" dirty="0"/>
          </a:p>
          <a:p>
            <a:pPr lvl="1"/>
            <a:r>
              <a:rPr lang="en-US" altLang="en-US" sz="3200" dirty="0"/>
              <a:t>EEG dominated by irregular, jagged, and low voltage waves</a:t>
            </a:r>
          </a:p>
          <a:p>
            <a:pPr lvl="1"/>
            <a:r>
              <a:rPr lang="en-US" altLang="en-US" sz="3200" dirty="0"/>
              <a:t>Brain activity begins to decline</a:t>
            </a:r>
          </a:p>
        </p:txBody>
      </p:sp>
      <p:sp>
        <p:nvSpPr>
          <p:cNvPr id="32770" name="Rectangle 2"/>
          <p:cNvSpPr>
            <a:spLocks noGrp="1" noChangeArrowheads="1"/>
          </p:cNvSpPr>
          <p:nvPr>
            <p:ph type="title"/>
          </p:nvPr>
        </p:nvSpPr>
        <p:spPr/>
        <p:txBody>
          <a:bodyPr/>
          <a:lstStyle/>
          <a:p>
            <a:r>
              <a:rPr lang="en-US" altLang="en-US" dirty="0" smtClean="0"/>
              <a:t>Relaxation and Stage </a:t>
            </a:r>
            <a:r>
              <a:rPr lang="en-US" altLang="en-US" dirty="0" smtClean="0"/>
              <a:t>1 Sleep</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228600" y="1410590"/>
            <a:ext cx="8458200" cy="5295010"/>
          </a:xfrm>
        </p:spPr>
        <p:txBody>
          <a:bodyPr/>
          <a:lstStyle/>
          <a:p>
            <a:r>
              <a:rPr lang="en-US" altLang="en-US" dirty="0"/>
              <a:t>Stage 2 sleep characterized by presence of: </a:t>
            </a:r>
          </a:p>
          <a:p>
            <a:endParaRPr lang="en-US" altLang="en-US" sz="1400" dirty="0"/>
          </a:p>
          <a:p>
            <a:pPr lvl="1"/>
            <a:r>
              <a:rPr lang="en-US" altLang="en-US" sz="3200" b="1" dirty="0">
                <a:solidFill>
                  <a:srgbClr val="C00000"/>
                </a:solidFill>
              </a:rPr>
              <a:t>Sleep spindles</a:t>
            </a:r>
            <a:r>
              <a:rPr lang="en-US" altLang="en-US" sz="3200" dirty="0"/>
              <a:t>: 12-14 Hz waves during a burst that lasts at least half a second</a:t>
            </a:r>
          </a:p>
          <a:p>
            <a:pPr lvl="1"/>
            <a:endParaRPr lang="en-US" altLang="en-US" sz="1400" dirty="0"/>
          </a:p>
          <a:p>
            <a:pPr lvl="1"/>
            <a:r>
              <a:rPr lang="en-US" altLang="en-US" sz="3200" b="1" dirty="0">
                <a:solidFill>
                  <a:srgbClr val="C00000"/>
                </a:solidFill>
              </a:rPr>
              <a:t>K-complex</a:t>
            </a:r>
            <a:r>
              <a:rPr lang="en-US" altLang="en-US" sz="3200" dirty="0"/>
              <a:t>:</a:t>
            </a:r>
            <a:r>
              <a:rPr lang="en-US" altLang="en-US" sz="3200" dirty="0" smtClean="0"/>
              <a:t> </a:t>
            </a:r>
            <a:r>
              <a:rPr lang="en-US" sz="3200" dirty="0" smtClean="0"/>
              <a:t>a sharp wave associated with temporary inhibition of neuronal firing</a:t>
            </a:r>
            <a:endParaRPr lang="en-US" altLang="en-US" sz="3200" dirty="0" smtClean="0"/>
          </a:p>
        </p:txBody>
      </p:sp>
      <p:sp>
        <p:nvSpPr>
          <p:cNvPr id="33794" name="Rectangle 2"/>
          <p:cNvSpPr>
            <a:spLocks noGrp="1" noChangeArrowheads="1"/>
          </p:cNvSpPr>
          <p:nvPr>
            <p:ph type="title"/>
          </p:nvPr>
        </p:nvSpPr>
        <p:spPr/>
        <p:txBody>
          <a:bodyPr/>
          <a:lstStyle/>
          <a:p>
            <a:r>
              <a:rPr lang="en-US" altLang="en-US" dirty="0" smtClean="0"/>
              <a:t>Stage 2 Sleep</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p:txBody>
          <a:bodyPr/>
          <a:lstStyle/>
          <a:p>
            <a:r>
              <a:rPr lang="en-US" altLang="en-US" dirty="0" smtClean="0"/>
              <a:t>Stage 1 &amp; 2 Sleep</a:t>
            </a:r>
          </a:p>
        </p:txBody>
      </p:sp>
      <p:pic>
        <p:nvPicPr>
          <p:cNvPr id="76803" name="Picture 5" descr="Six illustrations (a), (b), (c), (d), (e), and (f) show the polysomnographic records of a person. The illustrations shows two lines recording EEG and eye movements. Illustration (a) labeled Relaxed, awake shows dense wavy patterns for both EEG and eye movement. Illustration (b) labeled Stage 1 sleep shows dense waves with short wavelengths for both EEG and eye movement. Illustration (c|) labeled Stage 2 sleep shows dense waves with short wavelengths and intermittent high wavelengths for EEG. The shorter wavelengths are labeled as Sleep spindle and the intermittent high wavelength is labeled K-complex. The pattern for eye movement follow the same. Illustration (d) labeled Slow-wave sleep shows high, irregular, and less dense wavelengths in EEG and gradual wavelengths in eye movements. Illustration (e) labeled Slow-wave sleep shows higher, irregular, and less dense wavelengths in EEG and eye movement. Illustration (f) labeled REM, or &amp;#x201c;paradoxical&amp;#x201d; sleep shows regular, dense, and shorter wavelengths in EEG and irregular and higher wavelengths in eye movemen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4412" r="50000"/>
          <a:stretch>
            <a:fillRect/>
          </a:stretch>
        </p:blipFill>
        <p:spPr>
          <a:xfrm>
            <a:off x="914400" y="1447800"/>
            <a:ext cx="4114800" cy="5105400"/>
          </a:xfrm>
          <a:noFill/>
        </p:spPr>
      </p:pic>
      <p:pic>
        <p:nvPicPr>
          <p:cNvPr id="7680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657725"/>
            <a:ext cx="292735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806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28600" y="1410590"/>
            <a:ext cx="8686800" cy="5295010"/>
          </a:xfrm>
        </p:spPr>
        <p:txBody>
          <a:bodyPr/>
          <a:lstStyle/>
          <a:p>
            <a:r>
              <a:rPr lang="en-US" altLang="en-US" dirty="0"/>
              <a:t>Some animals…</a:t>
            </a:r>
          </a:p>
          <a:p>
            <a:r>
              <a:rPr lang="en-US" altLang="en-US" dirty="0"/>
              <a:t>…generate </a:t>
            </a:r>
            <a:r>
              <a:rPr lang="en-US" altLang="en-US" b="1" dirty="0">
                <a:solidFill>
                  <a:srgbClr val="C00000"/>
                </a:solidFill>
              </a:rPr>
              <a:t>endogenous </a:t>
            </a:r>
            <a:r>
              <a:rPr lang="en-US" altLang="en-US" b="1" u="sng" dirty="0">
                <a:solidFill>
                  <a:srgbClr val="C00000"/>
                </a:solidFill>
              </a:rPr>
              <a:t>circannual</a:t>
            </a:r>
            <a:r>
              <a:rPr lang="en-US" altLang="en-US" b="1" dirty="0">
                <a:solidFill>
                  <a:srgbClr val="C00000"/>
                </a:solidFill>
              </a:rPr>
              <a:t> rhythms</a:t>
            </a:r>
            <a:r>
              <a:rPr lang="en-US" altLang="en-US" dirty="0"/>
              <a:t>- internal mechanisms operating on an annual (yearly) cycle</a:t>
            </a:r>
          </a:p>
          <a:p>
            <a:endParaRPr lang="en-US" altLang="en-US" dirty="0"/>
          </a:p>
          <a:p>
            <a:r>
              <a:rPr lang="en-US" altLang="en-US" dirty="0"/>
              <a:t>Examples:</a:t>
            </a:r>
          </a:p>
          <a:p>
            <a:pPr lvl="1"/>
            <a:r>
              <a:rPr lang="en-US" altLang="en-US" dirty="0"/>
              <a:t>Birds’ migratory patterns</a:t>
            </a:r>
          </a:p>
          <a:p>
            <a:pPr lvl="1"/>
            <a:r>
              <a:rPr lang="en-US" altLang="en-US" dirty="0"/>
              <a:t>Animals storing food for winter</a:t>
            </a:r>
          </a:p>
        </p:txBody>
      </p:sp>
      <p:sp>
        <p:nvSpPr>
          <p:cNvPr id="4098" name="Rectangle 2"/>
          <p:cNvSpPr>
            <a:spLocks noGrp="1" noChangeArrowheads="1"/>
          </p:cNvSpPr>
          <p:nvPr>
            <p:ph type="title"/>
          </p:nvPr>
        </p:nvSpPr>
        <p:spPr/>
        <p:txBody>
          <a:bodyPr/>
          <a:lstStyle/>
          <a:p>
            <a:r>
              <a:rPr lang="en-US" altLang="en-US" dirty="0" smtClean="0"/>
              <a:t>Endogenous Circannual Rhythms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r>
              <a:rPr lang="en-US" altLang="en-US" dirty="0"/>
              <a:t>Stage 3 </a:t>
            </a:r>
            <a:r>
              <a:rPr lang="en-US" altLang="en-US" dirty="0" smtClean="0"/>
              <a:t>&amp; stage </a:t>
            </a:r>
            <a:r>
              <a:rPr lang="en-US" altLang="en-US" dirty="0"/>
              <a:t>4 together constitute </a:t>
            </a:r>
            <a:r>
              <a:rPr lang="en-US" altLang="en-US" b="1" dirty="0">
                <a:solidFill>
                  <a:srgbClr val="C00000"/>
                </a:solidFill>
              </a:rPr>
              <a:t>slow wave sleep (SWS)</a:t>
            </a:r>
            <a:r>
              <a:rPr lang="en-US" altLang="en-US" dirty="0"/>
              <a:t>, characterized by:</a:t>
            </a:r>
          </a:p>
          <a:p>
            <a:endParaRPr lang="en-US" altLang="en-US" sz="1400" dirty="0"/>
          </a:p>
          <a:p>
            <a:pPr lvl="1"/>
            <a:r>
              <a:rPr lang="en-US" altLang="en-US" sz="3200" dirty="0"/>
              <a:t>Slow, large amplitude EEG waves</a:t>
            </a:r>
          </a:p>
          <a:p>
            <a:pPr lvl="1"/>
            <a:r>
              <a:rPr lang="en-US" altLang="en-US" sz="3200" dirty="0"/>
              <a:t>Slowing of heart rate, breathing rate, and brain activity</a:t>
            </a:r>
          </a:p>
          <a:p>
            <a:pPr lvl="1"/>
            <a:r>
              <a:rPr lang="en-US" altLang="en-US" sz="3200" dirty="0"/>
              <a:t>Highly </a:t>
            </a:r>
            <a:r>
              <a:rPr lang="en-US" altLang="en-US" sz="3200" dirty="0" smtClean="0"/>
              <a:t>synchronized </a:t>
            </a:r>
            <a:r>
              <a:rPr lang="en-US" altLang="en-US" sz="3200" dirty="0"/>
              <a:t>neuronal </a:t>
            </a:r>
            <a:r>
              <a:rPr lang="en-US" altLang="en-US" sz="3200" dirty="0" smtClean="0"/>
              <a:t>activity</a:t>
            </a:r>
          </a:p>
          <a:p>
            <a:pPr lvl="1"/>
            <a:endParaRPr lang="en-US" altLang="en-US" sz="2000" dirty="0"/>
          </a:p>
          <a:p>
            <a:pPr marL="457200" lvl="1" indent="0">
              <a:buNone/>
            </a:pPr>
            <a:r>
              <a:rPr lang="en-US" altLang="en-US" sz="3200" b="1" i="1" dirty="0" smtClean="0">
                <a:solidFill>
                  <a:srgbClr val="C00000"/>
                </a:solidFill>
              </a:rPr>
              <a:t>Note: 13</a:t>
            </a:r>
            <a:r>
              <a:rPr lang="en-US" altLang="en-US" sz="3200" b="1" i="1" baseline="30000" dirty="0" smtClean="0">
                <a:solidFill>
                  <a:srgbClr val="C00000"/>
                </a:solidFill>
              </a:rPr>
              <a:t>th</a:t>
            </a:r>
            <a:r>
              <a:rPr lang="en-US" altLang="en-US" sz="3200" b="1" i="1" dirty="0" smtClean="0">
                <a:solidFill>
                  <a:srgbClr val="C00000"/>
                </a:solidFill>
              </a:rPr>
              <a:t> edition no longer separates SWS into Stages 3 and 4</a:t>
            </a:r>
            <a:endParaRPr lang="en-US" altLang="en-US" sz="3200" b="1" i="1" dirty="0">
              <a:solidFill>
                <a:srgbClr val="C00000"/>
              </a:solidFill>
            </a:endParaRPr>
          </a:p>
        </p:txBody>
      </p:sp>
      <p:sp>
        <p:nvSpPr>
          <p:cNvPr id="34818" name="Rectangle 2"/>
          <p:cNvSpPr>
            <a:spLocks noGrp="1" noChangeArrowheads="1"/>
          </p:cNvSpPr>
          <p:nvPr>
            <p:ph type="title"/>
          </p:nvPr>
        </p:nvSpPr>
        <p:spPr/>
        <p:txBody>
          <a:bodyPr/>
          <a:lstStyle/>
          <a:p>
            <a:r>
              <a:rPr lang="en-US" altLang="en-US" dirty="0" smtClean="0"/>
              <a:t>Slow Wave </a:t>
            </a:r>
            <a:r>
              <a:rPr lang="en-US" altLang="en-US" dirty="0" smtClean="0"/>
              <a:t>Sleep</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76200" y="1410590"/>
            <a:ext cx="8991600" cy="5295010"/>
          </a:xfrm>
        </p:spPr>
        <p:txBody>
          <a:bodyPr/>
          <a:lstStyle/>
          <a:p>
            <a:r>
              <a:rPr lang="en-US" altLang="en-US" b="1" dirty="0">
                <a:solidFill>
                  <a:srgbClr val="C00000"/>
                </a:solidFill>
              </a:rPr>
              <a:t>Rapid eye movement sleep (REM)</a:t>
            </a:r>
            <a:r>
              <a:rPr lang="en-US" altLang="en-US" dirty="0"/>
              <a:t>= sleep periods characterized by rapid eye movements</a:t>
            </a:r>
          </a:p>
          <a:p>
            <a:endParaRPr lang="en-US" altLang="en-US" sz="1400" dirty="0"/>
          </a:p>
          <a:p>
            <a:r>
              <a:rPr lang="en-US" altLang="en-US" dirty="0"/>
              <a:t>AKA </a:t>
            </a:r>
            <a:r>
              <a:rPr lang="en-US" altLang="en-US" b="1" dirty="0">
                <a:solidFill>
                  <a:srgbClr val="C00000"/>
                </a:solidFill>
              </a:rPr>
              <a:t>paradoxical sleep</a:t>
            </a:r>
            <a:r>
              <a:rPr lang="en-US" altLang="en-US" dirty="0"/>
              <a:t>: deep sleep in some ways, but light sleep in other ways</a:t>
            </a:r>
          </a:p>
          <a:p>
            <a:endParaRPr lang="en-US" altLang="en-US" sz="1400" dirty="0"/>
          </a:p>
          <a:p>
            <a:r>
              <a:rPr lang="en-US" altLang="en-US" dirty="0"/>
              <a:t>EEG waves irregular, low-voltage, and fast</a:t>
            </a:r>
          </a:p>
          <a:p>
            <a:r>
              <a:rPr lang="en-US" altLang="en-US" dirty="0"/>
              <a:t>Postural muscles of the body more relaxed than other stages</a:t>
            </a:r>
          </a:p>
        </p:txBody>
      </p:sp>
      <p:sp>
        <p:nvSpPr>
          <p:cNvPr id="35842" name="Rectangle 2"/>
          <p:cNvSpPr>
            <a:spLocks noGrp="1" noChangeArrowheads="1"/>
          </p:cNvSpPr>
          <p:nvPr>
            <p:ph type="title"/>
          </p:nvPr>
        </p:nvSpPr>
        <p:spPr/>
        <p:txBody>
          <a:bodyPr/>
          <a:lstStyle/>
          <a:p>
            <a:r>
              <a:rPr lang="en-US" altLang="en-US" dirty="0" smtClean="0"/>
              <a:t>Paradoxical or REM Sleep</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876300" y="0"/>
            <a:ext cx="7391400" cy="990600"/>
          </a:xfrm>
        </p:spPr>
        <p:txBody>
          <a:bodyPr/>
          <a:lstStyle/>
          <a:p>
            <a:r>
              <a:rPr lang="en-US" altLang="en-US" dirty="0" smtClean="0"/>
              <a:t>Slow Wave Sleep (prior stages 3/4) </a:t>
            </a:r>
            <a:r>
              <a:rPr lang="en-US" altLang="en-US" dirty="0" smtClean="0"/>
              <a:t>&amp; REM Sleep</a:t>
            </a:r>
          </a:p>
        </p:txBody>
      </p:sp>
      <p:pic>
        <p:nvPicPr>
          <p:cNvPr id="82947" name="Picture 5" descr="Six illustrations (a), (b), (c), (d), (e), and (f) show the polysomnographic records of a person. The illustrations shows two lines recording EEG and eye movements. Illustration (a) labeled Relaxed, awake shows dense wavy patterns for both EEG and eye movement. Illustration (b) labeled Stage 1 sleep shows dense waves with short wavelengths for both EEG and eye movement. Illustration (c|) labeled Stage 2 sleep shows dense waves with short wavelengths and intermittent high wavelengths for EEG. The shorter wavelengths are labeled as Sleep spindle and the intermittent high wavelength is labeled K-complex. The pattern for eye movement follow the same. Illustration (d) labeled Slow-wave sleep shows high, irregular, and less dense wavelengths in EEG and gradual wavelengths in eye movements. Illustration (e) labeled Slow-wave sleep shows higher, irregular, and less dense wavelengths in EEG and eye movement. Illustration (f) labeled REM, or &amp;#x201c;paradoxical&amp;#x201d; sleep shows regular, dense, and shorter wavelengths in EEG and irregular and higher wavelengths in eye movemen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0000" r="-14412"/>
          <a:stretch>
            <a:fillRect/>
          </a:stretch>
        </p:blipFill>
        <p:spPr>
          <a:xfrm>
            <a:off x="1752600" y="1447800"/>
            <a:ext cx="4114800" cy="5105400"/>
          </a:xfrm>
          <a:noFill/>
        </p:spPr>
      </p:pic>
      <p:pic>
        <p:nvPicPr>
          <p:cNvPr id="8294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657725"/>
            <a:ext cx="292735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61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0" y="1295400"/>
            <a:ext cx="9144000" cy="5295010"/>
          </a:xfrm>
        </p:spPr>
        <p:txBody>
          <a:bodyPr/>
          <a:lstStyle/>
          <a:p>
            <a:r>
              <a:rPr lang="en-US" altLang="en-US" dirty="0"/>
              <a:t>Stages other than REM= </a:t>
            </a:r>
            <a:r>
              <a:rPr lang="en-US" altLang="en-US" b="1" dirty="0">
                <a:solidFill>
                  <a:srgbClr val="C00000"/>
                </a:solidFill>
              </a:rPr>
              <a:t>non-REM sleep (NREM)</a:t>
            </a:r>
          </a:p>
          <a:p>
            <a:endParaRPr lang="en-US" altLang="en-US" sz="1400" dirty="0">
              <a:solidFill>
                <a:srgbClr val="FF0000"/>
              </a:solidFill>
            </a:endParaRPr>
          </a:p>
          <a:p>
            <a:r>
              <a:rPr lang="en-US" altLang="en-US" dirty="0"/>
              <a:t>Sleep progresses through stages 1, 2, </a:t>
            </a:r>
            <a:r>
              <a:rPr lang="en-US" altLang="en-US" dirty="0" smtClean="0"/>
              <a:t>&amp; SWS in </a:t>
            </a:r>
            <a:r>
              <a:rPr lang="en-US" altLang="en-US" dirty="0"/>
              <a:t>sequential order</a:t>
            </a:r>
          </a:p>
          <a:p>
            <a:endParaRPr lang="en-US" altLang="en-US" sz="1400" dirty="0"/>
          </a:p>
          <a:p>
            <a:r>
              <a:rPr lang="en-US" altLang="en-US" dirty="0"/>
              <a:t>After ~1 </a:t>
            </a:r>
            <a:r>
              <a:rPr lang="en-US" altLang="en-US" dirty="0" err="1"/>
              <a:t>hr</a:t>
            </a:r>
            <a:r>
              <a:rPr lang="en-US" altLang="en-US" dirty="0"/>
              <a:t>, sleeper begins to cycle back through the stages from </a:t>
            </a:r>
            <a:r>
              <a:rPr lang="en-US" altLang="en-US" dirty="0" smtClean="0"/>
              <a:t>SWS to </a:t>
            </a:r>
            <a:r>
              <a:rPr lang="en-US" altLang="en-US" dirty="0"/>
              <a:t>2 &amp; then REM</a:t>
            </a:r>
          </a:p>
          <a:p>
            <a:endParaRPr lang="en-US" altLang="en-US" sz="1400" dirty="0"/>
          </a:p>
          <a:p>
            <a:r>
              <a:rPr lang="en-US" altLang="en-US" dirty="0"/>
              <a:t>Sequence repeats w/ each cycle lasting ~90 </a:t>
            </a:r>
            <a:r>
              <a:rPr lang="en-US" altLang="en-US" dirty="0" err="1"/>
              <a:t>mn</a:t>
            </a:r>
            <a:endParaRPr lang="en-US" altLang="en-US" dirty="0"/>
          </a:p>
        </p:txBody>
      </p:sp>
      <p:sp>
        <p:nvSpPr>
          <p:cNvPr id="37890" name="Rectangle 2"/>
          <p:cNvSpPr>
            <a:spLocks noGrp="1" noChangeArrowheads="1"/>
          </p:cNvSpPr>
          <p:nvPr>
            <p:ph type="title"/>
          </p:nvPr>
        </p:nvSpPr>
        <p:spPr/>
        <p:txBody>
          <a:bodyPr/>
          <a:lstStyle/>
          <a:p>
            <a:r>
              <a:rPr lang="en-US" altLang="en-US" dirty="0" smtClean="0"/>
              <a:t>NREM and REM Cycles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dirty="0" err="1" smtClean="0"/>
              <a:t>Polysomnograph</a:t>
            </a:r>
            <a:r>
              <a:rPr lang="en-US" dirty="0" smtClean="0"/>
              <a:t> Records from a College Student </a:t>
            </a:r>
            <a:r>
              <a:rPr lang="en-US" sz="2400" dirty="0" smtClean="0"/>
              <a:t>(Figure </a:t>
            </a:r>
            <a:r>
              <a:rPr lang="en-US" sz="2400" dirty="0" smtClean="0"/>
              <a:t>8.11- revised version from 13</a:t>
            </a:r>
            <a:r>
              <a:rPr lang="en-US" sz="2400" baseline="30000" dirty="0" smtClean="0"/>
              <a:t>th</a:t>
            </a:r>
            <a:r>
              <a:rPr lang="en-US" sz="2400" dirty="0" smtClean="0"/>
              <a:t> ed.)</a:t>
            </a:r>
            <a:endParaRPr lang="en-US" altLang="en-US" dirty="0" smtClean="0"/>
          </a:p>
        </p:txBody>
      </p:sp>
      <p:sp>
        <p:nvSpPr>
          <p:cNvPr id="2" name="TextBox 1"/>
          <p:cNvSpPr txBox="1"/>
          <p:nvPr/>
        </p:nvSpPr>
        <p:spPr>
          <a:xfrm>
            <a:off x="6705600" y="2286000"/>
            <a:ext cx="2209800" cy="3293209"/>
          </a:xfrm>
          <a:prstGeom prst="rect">
            <a:avLst/>
          </a:prstGeom>
          <a:noFill/>
        </p:spPr>
        <p:txBody>
          <a:bodyPr wrap="square" rtlCol="0">
            <a:spAutoFit/>
          </a:bodyPr>
          <a:lstStyle/>
          <a:p>
            <a:r>
              <a:rPr lang="en-US" sz="1600" dirty="0" smtClean="0">
                <a:latin typeface="Arial" charset="0"/>
                <a:ea typeface="ＭＳ Ｐゴシック" pitchFamily="1" charset="-128"/>
              </a:rPr>
              <a:t>For </a:t>
            </a:r>
            <a:r>
              <a:rPr lang="en-US" sz="1600" dirty="0">
                <a:latin typeface="Arial" charset="0"/>
                <a:ea typeface="ＭＳ Ｐゴシック" pitchFamily="1" charset="-128"/>
              </a:rPr>
              <a:t>each of these records, the top line is the </a:t>
            </a:r>
            <a:r>
              <a:rPr lang="en-US" sz="1600" dirty="0" smtClean="0">
                <a:latin typeface="Arial" charset="0"/>
                <a:ea typeface="ＭＳ Ｐゴシック" pitchFamily="1" charset="-128"/>
              </a:rPr>
              <a:t>EEG from </a:t>
            </a:r>
            <a:r>
              <a:rPr lang="en-US" sz="1600" dirty="0">
                <a:latin typeface="Arial" charset="0"/>
                <a:ea typeface="ＭＳ Ｐゴシック" pitchFamily="1" charset="-128"/>
              </a:rPr>
              <a:t>one electrode on the scalp. The middle line is a record of eye movements. The bottom line is a time marker, indicating 1-second units. Note the abundance of slow waves in </a:t>
            </a:r>
            <a:r>
              <a:rPr lang="en-US" sz="1600" dirty="0" smtClean="0">
                <a:latin typeface="Arial" charset="0"/>
                <a:ea typeface="ＭＳ Ｐゴシック" pitchFamily="1" charset="-128"/>
              </a:rPr>
              <a:t>slow-wave sleep.</a:t>
            </a:r>
            <a:endParaRPr lang="en-US" sz="1600" dirty="0">
              <a:latin typeface="Arial" charset="0"/>
              <a:ea typeface="ＭＳ Ｐゴシック" pitchFamily="1" charset="-128"/>
            </a:endParaRPr>
          </a:p>
        </p:txBody>
      </p:sp>
      <p:sp>
        <p:nvSpPr>
          <p:cNvPr id="3" name="Slide Number Placeholder 2"/>
          <p:cNvSpPr>
            <a:spLocks noGrp="1"/>
          </p:cNvSpPr>
          <p:nvPr>
            <p:ph type="sldNum" sz="quarter" idx="12"/>
          </p:nvPr>
        </p:nvSpPr>
        <p:spPr/>
        <p:txBody>
          <a:bodyPr/>
          <a:lstStyle/>
          <a:p>
            <a:pPr>
              <a:defRPr/>
            </a:pPr>
            <a:fld id="{82FAD20F-7F3B-4310-9FE7-99DF68270456}" type="slidenum">
              <a:rPr lang="en-US" smtClean="0"/>
              <a:pPr>
                <a:defRPr/>
              </a:pPr>
              <a:t>44</a:t>
            </a:fld>
            <a:endParaRPr lang="en-US" dirty="0"/>
          </a:p>
        </p:txBody>
      </p:sp>
      <p:pic>
        <p:nvPicPr>
          <p:cNvPr id="5" name="Picture 4" descr="Six illustrations (a), (b), (c), (d), (e), and (f) show the polysomnographic records of a person. The illustrations shows two lines recording EEG and eye movements. Illustration (a) labeled Relaxed, awake shows dense wavy patterns for both EEG and eye movement. Illustration (b) labeled Stage 1 sleep shows dense waves with short wavelengths for both EEG and eye movement. Illustration (c|) labeled Stage 2 sleep shows dense waves with short wavelengths and intermittent high wavelengths for EEG. The shorter wavelengths are labeled as Sleep spindle and the intermittent high wavelength is labeled K-complex. The pattern for eye movement follow the same. Illustration (d) labeled Slow-wave sleep shows high, irregular, and less dense wavelengths in EEG and gradual wavelengths in eye movements. Illustration (e) labeled Slow-wave sleep shows higher, irregular, and less dense wavelengths in EEG and eye movement. Illustration (f) labeled REM, or &amp;#x201c;paradoxical&amp;#x201d; sleep shows regular, dense, and shorter wavelengths in EEG and irregular and higher wavelengths in eye mov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482594"/>
            <a:ext cx="6400800" cy="499440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04800" y="1410590"/>
            <a:ext cx="8610600" cy="5295010"/>
          </a:xfrm>
        </p:spPr>
        <p:txBody>
          <a:bodyPr/>
          <a:lstStyle/>
          <a:p>
            <a:r>
              <a:rPr lang="en-US" altLang="en-US" dirty="0" smtClean="0"/>
              <a:t>Slow wave sleep (stage 3/4) predominates </a:t>
            </a:r>
            <a:r>
              <a:rPr lang="en-US" altLang="en-US" dirty="0"/>
              <a:t>early in night</a:t>
            </a:r>
          </a:p>
          <a:p>
            <a:endParaRPr lang="en-US" altLang="en-US" sz="1400" dirty="0"/>
          </a:p>
          <a:p>
            <a:pPr lvl="1"/>
            <a:r>
              <a:rPr lang="en-US" altLang="en-US" sz="3200" dirty="0"/>
              <a:t>Length of stage decreases as night progresses</a:t>
            </a:r>
          </a:p>
        </p:txBody>
      </p:sp>
      <p:sp>
        <p:nvSpPr>
          <p:cNvPr id="38914" name="Rectangle 2"/>
          <p:cNvSpPr>
            <a:spLocks noGrp="1" noChangeArrowheads="1"/>
          </p:cNvSpPr>
          <p:nvPr>
            <p:ph type="title"/>
          </p:nvPr>
        </p:nvSpPr>
        <p:spPr/>
        <p:txBody>
          <a:bodyPr/>
          <a:lstStyle/>
          <a:p>
            <a:r>
              <a:rPr lang="en-US" altLang="en-US" dirty="0" smtClean="0"/>
              <a:t>NREM and REM Cycles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57200" y="1410590"/>
            <a:ext cx="8534400" cy="5295010"/>
          </a:xfrm>
        </p:spPr>
        <p:txBody>
          <a:bodyPr/>
          <a:lstStyle/>
          <a:p>
            <a:pPr>
              <a:defRPr/>
            </a:pPr>
            <a:r>
              <a:rPr lang="en-US" altLang="en-US" dirty="0"/>
              <a:t>REM sleep is predominant later in night</a:t>
            </a:r>
          </a:p>
          <a:p>
            <a:pPr lvl="1">
              <a:defRPr/>
            </a:pPr>
            <a:r>
              <a:rPr lang="en-US" altLang="en-US" sz="3200" dirty="0"/>
              <a:t>Length increases as night progresses</a:t>
            </a:r>
          </a:p>
          <a:p>
            <a:pPr lvl="1">
              <a:defRPr/>
            </a:pPr>
            <a:endParaRPr lang="en-US" altLang="en-US" dirty="0"/>
          </a:p>
          <a:p>
            <a:pPr>
              <a:defRPr/>
            </a:pPr>
            <a:r>
              <a:rPr lang="en-US" altLang="en-US" dirty="0"/>
              <a:t>REM is strongly associated with dreaming…</a:t>
            </a:r>
          </a:p>
          <a:p>
            <a:pPr marL="0" indent="0">
              <a:buFont typeface="Arial" charset="0"/>
              <a:buNone/>
              <a:defRPr/>
            </a:pPr>
            <a:r>
              <a:rPr lang="en-US" altLang="en-US" dirty="0"/>
              <a:t>	…BUT people also report dreaming in 			other stages of sleep</a:t>
            </a:r>
          </a:p>
        </p:txBody>
      </p:sp>
      <p:sp>
        <p:nvSpPr>
          <p:cNvPr id="38914" name="Rectangle 2"/>
          <p:cNvSpPr>
            <a:spLocks noGrp="1" noChangeArrowheads="1"/>
          </p:cNvSpPr>
          <p:nvPr>
            <p:ph type="title"/>
          </p:nvPr>
        </p:nvSpPr>
        <p:spPr/>
        <p:txBody>
          <a:bodyPr/>
          <a:lstStyle/>
          <a:p>
            <a:r>
              <a:rPr lang="en-US" altLang="en-US" dirty="0" smtClean="0"/>
              <a:t>NREM and REM Cycles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46</a:t>
            </a:fld>
            <a:endParaRPr lang="en-US" dirty="0"/>
          </a:p>
        </p:txBody>
      </p:sp>
    </p:spTree>
    <p:extLst>
      <p:ext uri="{BB962C8B-B14F-4D97-AF65-F5344CB8AC3E}">
        <p14:creationId xmlns:p14="http://schemas.microsoft.com/office/powerpoint/2010/main" val="11957475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An illustration shows sleep stages for three different nights from 11 p.m. to 6 a.m. Day 1 shows the following sleep stages: 11 p.m.: shorter period of awake, stage 2 sleep; 12 p.m.: longer period of slow-wave sleep and shorter periods of stage 2, REM, stage 2 sleep; 1 a.m.: longer periods of slow-wave sleep with a shorter period of stage 2 sleep in between; 2 a.m. to 3 a.m.: longer periods of stage 2 sleep with very short period of REM and slow-wave sleep; 4 a.m. to 6 a.m.: longer periods of REM sleep with moderate period of stage 2 sleep in between; 6 a.m.: stage 2 sleep and awake. Day 2: 11 p.m.: awake, stage 2 sleep and longer period of slow-wave sleep; 12 p.m. to 1 a.m.: longer periods of slow-wave sleep with shorter periods of stage 2 sleep in between; 2 a.m. to 5 a.m.: longer periods of REM sleep with moderate periods of slow-wave sleep and longer period of stage 2 sleep in between; 5 a.m.: awake. Day 3: 11 p.m.: awake, stage 2, slow-wave, stage 2 sleep; 12 p.m. to 1 a.m.: longer period of slow-wave sleep with stage 2 and shorter period of REM sleep in between; 2 a.m. to 5 a.m.: longer periods of REM sleep with moderate periods of stage 2 and slow-wave sleep in between; 6 a.m.: awake."/>
          <p:cNvPicPr>
            <a:picLocks noChangeAspect="1" noChangeArrowheads="1"/>
          </p:cNvPicPr>
          <p:nvPr/>
        </p:nvPicPr>
        <p:blipFill rotWithShape="1">
          <a:blip r:embed="rId3">
            <a:extLst>
              <a:ext uri="{28A0092B-C50C-407E-A947-70E740481C1C}">
                <a14:useLocalDpi xmlns:a14="http://schemas.microsoft.com/office/drawing/2010/main" val="0"/>
              </a:ext>
            </a:extLst>
          </a:blip>
          <a:srcRect l="13325" t="1536" r="12938" b="17083"/>
          <a:stretch/>
        </p:blipFill>
        <p:spPr bwMode="auto">
          <a:xfrm>
            <a:off x="1061394" y="1371600"/>
            <a:ext cx="7016729"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noChangeArrowheads="1"/>
          </p:cNvSpPr>
          <p:nvPr>
            <p:ph type="title"/>
          </p:nvPr>
        </p:nvSpPr>
        <p:spPr/>
        <p:txBody>
          <a:bodyPr/>
          <a:lstStyle/>
          <a:p>
            <a:pPr eaLnBrk="1" hangingPunct="1"/>
            <a:r>
              <a:rPr lang="en-US" altLang="en-US" dirty="0" smtClean="0"/>
              <a:t>Typical Sequences of Sleep Stages</a:t>
            </a:r>
          </a:p>
        </p:txBody>
      </p:sp>
      <p:sp>
        <p:nvSpPr>
          <p:cNvPr id="2" name="TextBox 1"/>
          <p:cNvSpPr txBox="1"/>
          <p:nvPr/>
        </p:nvSpPr>
        <p:spPr>
          <a:xfrm>
            <a:off x="0" y="5791200"/>
            <a:ext cx="9144000" cy="1077218"/>
          </a:xfrm>
          <a:prstGeom prst="rect">
            <a:avLst/>
          </a:prstGeom>
          <a:solidFill>
            <a:schemeClr val="bg1"/>
          </a:solidFill>
        </p:spPr>
        <p:txBody>
          <a:bodyPr wrap="square" rtlCol="0">
            <a:spAutoFit/>
          </a:bodyPr>
          <a:lstStyle/>
          <a:p>
            <a:r>
              <a:rPr lang="en-US" sz="1600" b="1" dirty="0">
                <a:latin typeface="Arial" charset="0"/>
                <a:ea typeface="ＭＳ Ｐゴシック" pitchFamily="1" charset="-128"/>
              </a:rPr>
              <a:t>Figure 8.12 Sleep stages on three nights</a:t>
            </a:r>
          </a:p>
          <a:p>
            <a:r>
              <a:rPr lang="en-US" sz="1600" dirty="0">
                <a:latin typeface="Arial" charset="0"/>
                <a:ea typeface="ＭＳ Ｐゴシック" pitchFamily="1" charset="-128"/>
              </a:rPr>
              <a:t>Columns indicate awake (A) and sleep stages 2, 3, 4, and REM. Deflections in the line at the bottom of each chart indicate shifts in body position. Note </a:t>
            </a:r>
            <a:r>
              <a:rPr lang="en-US" sz="1600" dirty="0" smtClean="0">
                <a:latin typeface="Arial" charset="0"/>
                <a:ea typeface="ＭＳ Ｐゴシック" pitchFamily="1" charset="-128"/>
              </a:rPr>
              <a:t>that slow-wave </a:t>
            </a:r>
            <a:r>
              <a:rPr lang="en-US" sz="1600" dirty="0">
                <a:latin typeface="Arial" charset="0"/>
                <a:ea typeface="ＭＳ Ｐゴシック" pitchFamily="1" charset="-128"/>
              </a:rPr>
              <a:t>sleep occurs mostly in the early part of the night’s sleep, whereas REM sleep becomes more prevalent toward the end.</a:t>
            </a:r>
            <a:endParaRPr lang="en-US" sz="16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solidFill>
            <a:srgbClr val="FFFF00"/>
          </a:solidFill>
        </p:spPr>
        <p:txBody>
          <a:bodyPr/>
          <a:lstStyle/>
          <a:p>
            <a:pPr eaLnBrk="1" hangingPunct="1"/>
            <a:r>
              <a:rPr lang="en-US" altLang="en-US" dirty="0" smtClean="0"/>
              <a:t>Typical </a:t>
            </a:r>
            <a:r>
              <a:rPr lang="en-US" altLang="en-US" dirty="0" smtClean="0"/>
              <a:t>Sleep Stages for a Young Adult and an Older Adult </a:t>
            </a:r>
            <a:r>
              <a:rPr lang="en-US" altLang="en-US" sz="2800" dirty="0" smtClean="0"/>
              <a:t>(Figure 8.13, new to 13</a:t>
            </a:r>
            <a:r>
              <a:rPr lang="en-US" altLang="en-US" sz="2800" baseline="30000" dirty="0" smtClean="0"/>
              <a:t>th</a:t>
            </a:r>
            <a:r>
              <a:rPr lang="en-US" altLang="en-US" sz="2800" dirty="0" smtClean="0"/>
              <a:t> edition)</a:t>
            </a:r>
            <a:endParaRPr lang="en-US" altLang="en-US" dirty="0" smtClean="0"/>
          </a:p>
        </p:txBody>
      </p:sp>
      <p:sp>
        <p:nvSpPr>
          <p:cNvPr id="2" name="TextBox 1"/>
          <p:cNvSpPr txBox="1"/>
          <p:nvPr/>
        </p:nvSpPr>
        <p:spPr>
          <a:xfrm>
            <a:off x="0" y="6027003"/>
            <a:ext cx="9144000" cy="830997"/>
          </a:xfrm>
          <a:prstGeom prst="rect">
            <a:avLst/>
          </a:prstGeom>
          <a:solidFill>
            <a:schemeClr val="bg1"/>
          </a:solidFill>
        </p:spPr>
        <p:txBody>
          <a:bodyPr wrap="square" rtlCol="0">
            <a:spAutoFit/>
          </a:bodyPr>
          <a:lstStyle/>
          <a:p>
            <a:r>
              <a:rPr lang="en-US" sz="1600" dirty="0" smtClean="0">
                <a:latin typeface="Arial" charset="0"/>
                <a:ea typeface="ＭＳ Ｐゴシック" pitchFamily="1" charset="-128"/>
              </a:rPr>
              <a:t>Columns </a:t>
            </a:r>
            <a:r>
              <a:rPr lang="en-US" sz="1600" dirty="0">
                <a:latin typeface="Arial" charset="0"/>
                <a:ea typeface="ＭＳ Ｐゴシック" pitchFamily="1" charset="-128"/>
              </a:rPr>
              <a:t>indicate awake, stage 1, stage 2, slow-wave sleep, and REM. Note that the older adult has less slow-wave sleep and more frequent awakenings. Based on data from Scullin &amp; </a:t>
            </a:r>
            <a:r>
              <a:rPr lang="en-US" sz="1600" dirty="0" err="1">
                <a:latin typeface="Arial" charset="0"/>
                <a:ea typeface="ＭＳ Ｐゴシック" pitchFamily="1" charset="-128"/>
              </a:rPr>
              <a:t>Bliwise</a:t>
            </a:r>
            <a:r>
              <a:rPr lang="en-US" sz="1600" dirty="0">
                <a:latin typeface="Arial" charset="0"/>
                <a:ea typeface="ＭＳ Ｐゴシック" pitchFamily="1" charset="-128"/>
              </a:rPr>
              <a:t> (2015).</a:t>
            </a:r>
            <a:endParaRPr lang="en-US" sz="16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48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22" y="1447800"/>
            <a:ext cx="8011357" cy="4572000"/>
          </a:xfrm>
          <a:prstGeom prst="rect">
            <a:avLst/>
          </a:prstGeom>
        </p:spPr>
      </p:pic>
    </p:spTree>
    <p:extLst>
      <p:ext uri="{BB962C8B-B14F-4D97-AF65-F5344CB8AC3E}">
        <p14:creationId xmlns:p14="http://schemas.microsoft.com/office/powerpoint/2010/main" val="30242797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defRPr/>
            </a:pPr>
            <a:r>
              <a:rPr lang="en-US" altLang="en-US" dirty="0"/>
              <a:t>Various brain mechanisms are associated with wakefulness and arousal</a:t>
            </a:r>
          </a:p>
          <a:p>
            <a:pPr>
              <a:defRPr/>
            </a:pPr>
            <a:endParaRPr lang="en-US" altLang="en-US" dirty="0"/>
          </a:p>
          <a:p>
            <a:pPr>
              <a:defRPr/>
            </a:pPr>
            <a:r>
              <a:rPr lang="en-US" altLang="en-US" b="1" dirty="0">
                <a:solidFill>
                  <a:srgbClr val="C00000"/>
                </a:solidFill>
              </a:rPr>
              <a:t>Reticular formation</a:t>
            </a:r>
            <a:r>
              <a:rPr lang="en-US" altLang="en-US" dirty="0"/>
              <a:t>= part of midbrain that extends from the medulla to forebrain</a:t>
            </a:r>
          </a:p>
          <a:p>
            <a:pPr marL="0" indent="0">
              <a:buFont typeface="Arial" charset="0"/>
              <a:buNone/>
              <a:defRPr/>
            </a:pPr>
            <a:r>
              <a:rPr lang="en-US" altLang="en-US" dirty="0">
                <a:sym typeface="Wingdings" panose="05000000000000000000" pitchFamily="2" charset="2"/>
              </a:rPr>
              <a:t>	</a:t>
            </a:r>
            <a:r>
              <a:rPr lang="en-US" altLang="en-US" dirty="0"/>
              <a:t> responsible for arousal</a:t>
            </a:r>
          </a:p>
        </p:txBody>
      </p:sp>
      <p:sp>
        <p:nvSpPr>
          <p:cNvPr id="40962" name="Rectangle 2"/>
          <p:cNvSpPr>
            <a:spLocks noGrp="1" noChangeArrowheads="1"/>
          </p:cNvSpPr>
          <p:nvPr>
            <p:ph type="title"/>
          </p:nvPr>
        </p:nvSpPr>
        <p:spPr/>
        <p:txBody>
          <a:bodyPr/>
          <a:lstStyle/>
          <a:p>
            <a:r>
              <a:rPr lang="en-US" altLang="en-US" dirty="0" smtClean="0"/>
              <a:t>Brain Mechanisms of Wakefulness and Arousal – Reticular Formation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r>
              <a:rPr lang="en-US" altLang="en-US" dirty="0"/>
              <a:t>All animals…</a:t>
            </a:r>
          </a:p>
          <a:p>
            <a:r>
              <a:rPr lang="en-US" altLang="en-US" dirty="0"/>
              <a:t>…produce </a:t>
            </a:r>
            <a:r>
              <a:rPr lang="en-US" altLang="en-US" b="1" dirty="0">
                <a:solidFill>
                  <a:srgbClr val="C00000"/>
                </a:solidFill>
              </a:rPr>
              <a:t>endogenous </a:t>
            </a:r>
            <a:r>
              <a:rPr lang="en-US" altLang="en-US" b="1" u="sng" dirty="0">
                <a:solidFill>
                  <a:srgbClr val="C00000"/>
                </a:solidFill>
              </a:rPr>
              <a:t>circadian</a:t>
            </a:r>
            <a:r>
              <a:rPr lang="en-US" altLang="en-US" b="1" dirty="0">
                <a:solidFill>
                  <a:srgbClr val="C00000"/>
                </a:solidFill>
              </a:rPr>
              <a:t> rhythms</a:t>
            </a:r>
            <a:r>
              <a:rPr lang="en-US" altLang="en-US" dirty="0"/>
              <a:t>- internal mechanisms operating on ~24 hour cycle</a:t>
            </a:r>
          </a:p>
          <a:p>
            <a:endParaRPr lang="en-US" altLang="en-US" dirty="0"/>
          </a:p>
          <a:p>
            <a:pPr lvl="1"/>
            <a:r>
              <a:rPr lang="en-US" altLang="en-US" sz="3200" dirty="0"/>
              <a:t>24 hour cycles of wakefulness &amp; sleep</a:t>
            </a:r>
          </a:p>
        </p:txBody>
      </p:sp>
      <p:sp>
        <p:nvSpPr>
          <p:cNvPr id="5122" name="Rectangle 2"/>
          <p:cNvSpPr>
            <a:spLocks noGrp="1" noChangeArrowheads="1"/>
          </p:cNvSpPr>
          <p:nvPr>
            <p:ph type="title"/>
          </p:nvPr>
        </p:nvSpPr>
        <p:spPr/>
        <p:txBody>
          <a:bodyPr/>
          <a:lstStyle/>
          <a:p>
            <a:r>
              <a:rPr lang="en-US" altLang="en-US" dirty="0" smtClean="0"/>
              <a:t>Endogenous Circadian Rhythms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a:t>
            </a:fld>
            <a:endParaRPr lang="en-US" dirty="0"/>
          </a:p>
        </p:txBody>
      </p:sp>
    </p:spTree>
    <p:extLst>
      <p:ext uri="{BB962C8B-B14F-4D97-AF65-F5344CB8AC3E}">
        <p14:creationId xmlns:p14="http://schemas.microsoft.com/office/powerpoint/2010/main" val="1056929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410590"/>
            <a:ext cx="8458200" cy="5295010"/>
          </a:xfrm>
        </p:spPr>
        <p:txBody>
          <a:bodyPr/>
          <a:lstStyle/>
          <a:p>
            <a:r>
              <a:rPr lang="en-US" altLang="en-US" b="1" dirty="0" err="1">
                <a:solidFill>
                  <a:srgbClr val="C00000"/>
                </a:solidFill>
              </a:rPr>
              <a:t>Pontomesencephalon</a:t>
            </a:r>
            <a:r>
              <a:rPr lang="en-US" altLang="en-US" dirty="0"/>
              <a:t>= part of midbrain that contributes to cortical arousal</a:t>
            </a:r>
          </a:p>
          <a:p>
            <a:pPr lvl="1"/>
            <a:r>
              <a:rPr lang="en-US" altLang="en-US" dirty="0"/>
              <a:t>Axons extend to hypothalamus, thalamus, and basal forebrain, which release </a:t>
            </a:r>
            <a:r>
              <a:rPr lang="en-US" altLang="en-US" dirty="0" smtClean="0"/>
              <a:t>acetylcholine, glutamate, or dopamine</a:t>
            </a:r>
            <a:endParaRPr lang="en-US" altLang="en-US" dirty="0"/>
          </a:p>
          <a:p>
            <a:pPr lvl="1"/>
            <a:r>
              <a:rPr lang="en-US" altLang="en-US" dirty="0"/>
              <a:t>Produce excitatory effects to widespread areas of cortex</a:t>
            </a:r>
          </a:p>
          <a:p>
            <a:r>
              <a:rPr lang="en-US" altLang="en-US" dirty="0"/>
              <a:t>Stimulation of </a:t>
            </a:r>
            <a:r>
              <a:rPr lang="en-US" altLang="en-US" dirty="0" err="1"/>
              <a:t>pontomesencephalon</a:t>
            </a:r>
            <a:r>
              <a:rPr lang="en-US" altLang="en-US" dirty="0"/>
              <a:t> awakens sleeping individuals and increases alertness in those already awake</a:t>
            </a:r>
          </a:p>
        </p:txBody>
      </p:sp>
      <p:sp>
        <p:nvSpPr>
          <p:cNvPr id="41986" name="Rectangle 2"/>
          <p:cNvSpPr>
            <a:spLocks noGrp="1" noChangeArrowheads="1"/>
          </p:cNvSpPr>
          <p:nvPr>
            <p:ph type="title"/>
          </p:nvPr>
        </p:nvSpPr>
        <p:spPr>
          <a:solidFill>
            <a:srgbClr val="FFFF00"/>
          </a:solidFill>
        </p:spPr>
        <p:txBody>
          <a:bodyPr/>
          <a:lstStyle/>
          <a:p>
            <a:r>
              <a:rPr lang="en-US" altLang="en-US" dirty="0" smtClean="0"/>
              <a:t>Brain Mechanisms of Wakefulness and Arousal – Pontomesencephalon </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28600" y="1410590"/>
            <a:ext cx="8534400" cy="5295010"/>
          </a:xfrm>
        </p:spPr>
        <p:txBody>
          <a:bodyPr/>
          <a:lstStyle/>
          <a:p>
            <a:pPr>
              <a:defRPr/>
            </a:pPr>
            <a:r>
              <a:rPr lang="en-US" altLang="en-US" b="1" dirty="0">
                <a:solidFill>
                  <a:srgbClr val="C00000"/>
                </a:solidFill>
              </a:rPr>
              <a:t>Locus </a:t>
            </a:r>
            <a:r>
              <a:rPr lang="en-US" altLang="en-US" b="1" dirty="0" err="1">
                <a:solidFill>
                  <a:srgbClr val="C00000"/>
                </a:solidFill>
              </a:rPr>
              <a:t>coeruleus</a:t>
            </a:r>
            <a:r>
              <a:rPr lang="en-US" altLang="en-US" dirty="0"/>
              <a:t>= small structure in pons</a:t>
            </a:r>
          </a:p>
          <a:p>
            <a:pPr marL="0" indent="0">
              <a:buFont typeface="Arial" charset="0"/>
              <a:buNone/>
              <a:defRPr/>
            </a:pPr>
            <a:r>
              <a:rPr lang="en-US" altLang="en-US" dirty="0">
                <a:sym typeface="Wingdings" panose="05000000000000000000" pitchFamily="2" charset="2"/>
              </a:rPr>
              <a:t>	 </a:t>
            </a:r>
            <a:r>
              <a:rPr lang="en-US" altLang="en-US" dirty="0"/>
              <a:t>axons release norepinephrine to </a:t>
            </a:r>
            <a:r>
              <a:rPr lang="en-US" altLang="en-US" dirty="0" smtClean="0"/>
              <a:t>			arouse various </a:t>
            </a:r>
            <a:r>
              <a:rPr lang="en-US" altLang="en-US" dirty="0"/>
              <a:t>areas of cortex and </a:t>
            </a:r>
            <a:r>
              <a:rPr lang="en-US" altLang="en-US" dirty="0" smtClean="0"/>
              <a:t>			increase wakefulness</a:t>
            </a:r>
            <a:endParaRPr lang="en-US" altLang="en-US" dirty="0"/>
          </a:p>
          <a:p>
            <a:pPr marL="0" indent="0">
              <a:buFont typeface="Arial" charset="0"/>
              <a:buNone/>
              <a:defRPr/>
            </a:pPr>
            <a:endParaRPr lang="en-US" altLang="en-US" dirty="0"/>
          </a:p>
          <a:p>
            <a:pPr lvl="1">
              <a:defRPr/>
            </a:pPr>
            <a:r>
              <a:rPr lang="en-US" altLang="en-US" sz="3200" dirty="0"/>
              <a:t>Usually dormant while asleep</a:t>
            </a:r>
          </a:p>
        </p:txBody>
      </p:sp>
      <p:sp>
        <p:nvSpPr>
          <p:cNvPr id="43010" name="Rectangle 2"/>
          <p:cNvSpPr>
            <a:spLocks noGrp="1" noChangeArrowheads="1"/>
          </p:cNvSpPr>
          <p:nvPr>
            <p:ph type="title"/>
          </p:nvPr>
        </p:nvSpPr>
        <p:spPr>
          <a:solidFill>
            <a:srgbClr val="FFFF00"/>
          </a:solidFill>
        </p:spPr>
        <p:txBody>
          <a:bodyPr/>
          <a:lstStyle/>
          <a:p>
            <a:r>
              <a:rPr lang="en-US" altLang="en-US" dirty="0" smtClean="0"/>
              <a:t>Brain Mechanisms of Wakefulness and Arousal – Locus Coeruleus   </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lstStyle/>
          <a:p>
            <a:r>
              <a:rPr lang="en-US" altLang="en-US" dirty="0"/>
              <a:t>Hypothalamus contains neurons that release “histamine” to produce widespread excitatory effects throughout the brain</a:t>
            </a:r>
          </a:p>
          <a:p>
            <a:endParaRPr lang="en-US" altLang="en-US" sz="1400" dirty="0"/>
          </a:p>
          <a:p>
            <a:pPr lvl="1"/>
            <a:r>
              <a:rPr lang="en-US" altLang="en-US" sz="3200" dirty="0"/>
              <a:t>Antihistamines produce sleepiness</a:t>
            </a:r>
          </a:p>
        </p:txBody>
      </p:sp>
      <p:sp>
        <p:nvSpPr>
          <p:cNvPr id="45058" name="Rectangle 2"/>
          <p:cNvSpPr>
            <a:spLocks noGrp="1" noChangeArrowheads="1"/>
          </p:cNvSpPr>
          <p:nvPr>
            <p:ph type="title"/>
          </p:nvPr>
        </p:nvSpPr>
        <p:spPr/>
        <p:txBody>
          <a:bodyPr/>
          <a:lstStyle/>
          <a:p>
            <a:r>
              <a:rPr lang="en-US" altLang="en-US" dirty="0" smtClean="0"/>
              <a:t>Brain Mechanisms of Wakefulness and Arousal – Hypothalamus </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a:defRPr/>
            </a:pPr>
            <a:r>
              <a:rPr lang="en-US" altLang="en-US" b="1" dirty="0">
                <a:solidFill>
                  <a:srgbClr val="C00000"/>
                </a:solidFill>
              </a:rPr>
              <a:t>Orexin</a:t>
            </a:r>
            <a:r>
              <a:rPr lang="en-US" altLang="en-US" dirty="0"/>
              <a:t>= peptide </a:t>
            </a:r>
            <a:r>
              <a:rPr lang="en-US" altLang="en-US" dirty="0" smtClean="0"/>
              <a:t>neurotransmitter</a:t>
            </a:r>
          </a:p>
          <a:p>
            <a:pPr marL="0" indent="0">
              <a:buFont typeface="Arial" charset="0"/>
              <a:buNone/>
              <a:defRPr/>
            </a:pPr>
            <a:r>
              <a:rPr lang="en-US" altLang="en-US" dirty="0">
                <a:sym typeface="Wingdings" panose="05000000000000000000" pitchFamily="2" charset="2"/>
              </a:rPr>
              <a:t>	</a:t>
            </a:r>
            <a:r>
              <a:rPr lang="en-US" altLang="en-US" dirty="0"/>
              <a:t> highly responsible for ability to stay 		</a:t>
            </a:r>
            <a:r>
              <a:rPr lang="en-US" altLang="en-US" dirty="0" smtClean="0"/>
              <a:t>awake (rather than to wake up)</a:t>
            </a:r>
          </a:p>
          <a:p>
            <a:pPr marL="0" indent="0">
              <a:buFont typeface="Arial" charset="0"/>
              <a:buNone/>
              <a:defRPr/>
            </a:pPr>
            <a:r>
              <a:rPr lang="en-US" altLang="en-US" dirty="0"/>
              <a:t>	</a:t>
            </a:r>
            <a:r>
              <a:rPr lang="en-US" altLang="en-US" dirty="0" smtClean="0">
                <a:sym typeface="Wingdings" panose="05000000000000000000" pitchFamily="2" charset="2"/>
              </a:rPr>
              <a:t> also called </a:t>
            </a:r>
            <a:r>
              <a:rPr lang="en-US" altLang="en-US" b="1" dirty="0" err="1" smtClean="0">
                <a:solidFill>
                  <a:srgbClr val="C00000"/>
                </a:solidFill>
                <a:sym typeface="Wingdings" panose="05000000000000000000" pitchFamily="2" charset="2"/>
              </a:rPr>
              <a:t>hypocretin</a:t>
            </a:r>
            <a:endParaRPr lang="en-US" altLang="en-US" b="1" dirty="0" smtClean="0">
              <a:solidFill>
                <a:srgbClr val="C00000"/>
              </a:solidFill>
              <a:sym typeface="Wingdings" panose="05000000000000000000" pitchFamily="2" charset="2"/>
            </a:endParaRPr>
          </a:p>
          <a:p>
            <a:pPr marL="0" lvl="1" indent="0">
              <a:buNone/>
              <a:defRPr/>
            </a:pPr>
            <a:r>
              <a:rPr lang="en-US" altLang="en-US" b="1" dirty="0">
                <a:solidFill>
                  <a:srgbClr val="C00000"/>
                </a:solidFill>
                <a:sym typeface="Wingdings" panose="05000000000000000000" pitchFamily="2" charset="2"/>
              </a:rPr>
              <a:t>	</a:t>
            </a:r>
            <a:r>
              <a:rPr lang="en-US" altLang="en-US" dirty="0" smtClean="0">
                <a:sym typeface="Wingdings" panose="05000000000000000000" pitchFamily="2" charset="2"/>
              </a:rPr>
              <a:t> </a:t>
            </a:r>
            <a:r>
              <a:rPr lang="en-US" altLang="en-US" sz="3200" dirty="0" smtClean="0"/>
              <a:t>released  </a:t>
            </a:r>
            <a:r>
              <a:rPr lang="en-US" altLang="en-US" sz="3200" dirty="0"/>
              <a:t>from </a:t>
            </a:r>
            <a:r>
              <a:rPr lang="en-US" altLang="en-US" sz="3200" dirty="0" smtClean="0"/>
              <a:t>hypothalamus </a:t>
            </a:r>
          </a:p>
          <a:p>
            <a:pPr marL="0" lvl="1" indent="0">
              <a:buNone/>
              <a:defRPr/>
            </a:pPr>
            <a:r>
              <a:rPr lang="en-US" altLang="en-US" sz="3200" dirty="0"/>
              <a:t>	</a:t>
            </a:r>
            <a:r>
              <a:rPr lang="en-US" altLang="en-US" sz="3200" dirty="0" smtClean="0"/>
              <a:t>	</a:t>
            </a:r>
            <a:r>
              <a:rPr lang="en-US" altLang="en-US" dirty="0" smtClean="0"/>
              <a:t>(lateral </a:t>
            </a:r>
            <a:r>
              <a:rPr lang="en-US" altLang="en-US" dirty="0"/>
              <a:t>&amp; posterior </a:t>
            </a:r>
            <a:r>
              <a:rPr lang="en-US" altLang="en-US" dirty="0" smtClean="0"/>
              <a:t>nuclei)</a:t>
            </a:r>
            <a:endParaRPr lang="en-US" altLang="en-US" dirty="0"/>
          </a:p>
          <a:p>
            <a:pPr marL="0" indent="0">
              <a:buFont typeface="Arial" charset="0"/>
              <a:buNone/>
              <a:defRPr/>
            </a:pPr>
            <a:endParaRPr lang="en-US" altLang="en-US" dirty="0"/>
          </a:p>
        </p:txBody>
      </p:sp>
      <p:sp>
        <p:nvSpPr>
          <p:cNvPr id="46082" name="Rectangle 2"/>
          <p:cNvSpPr>
            <a:spLocks noGrp="1" noChangeArrowheads="1"/>
          </p:cNvSpPr>
          <p:nvPr>
            <p:ph type="title"/>
          </p:nvPr>
        </p:nvSpPr>
        <p:spPr/>
        <p:txBody>
          <a:bodyPr/>
          <a:lstStyle/>
          <a:p>
            <a:r>
              <a:rPr lang="en-US" altLang="en-US" dirty="0" smtClean="0"/>
              <a:t>Brain Mechanisms of Wakefulness and Arousal – Orexin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r>
              <a:rPr lang="en-US" altLang="en-US" dirty="0"/>
              <a:t>Orexin:</a:t>
            </a:r>
          </a:p>
          <a:p>
            <a:pPr marL="0" indent="0">
              <a:buNone/>
            </a:pPr>
            <a:endParaRPr lang="en-US" altLang="en-US" sz="1400" dirty="0"/>
          </a:p>
          <a:p>
            <a:r>
              <a:rPr lang="en-US" altLang="en-US" dirty="0"/>
              <a:t>Stimulates acetylcholine-releasing cells in the </a:t>
            </a:r>
            <a:r>
              <a:rPr lang="en-US" altLang="en-US" b="1" dirty="0">
                <a:solidFill>
                  <a:srgbClr val="C00000"/>
                </a:solidFill>
              </a:rPr>
              <a:t>basal forebrain</a:t>
            </a:r>
            <a:r>
              <a:rPr lang="en-US" altLang="en-US" dirty="0"/>
              <a:t> to </a:t>
            </a:r>
            <a:r>
              <a:rPr lang="en-US" altLang="en-US" dirty="0" smtClean="0"/>
              <a:t>stimulate </a:t>
            </a:r>
            <a:r>
              <a:rPr lang="en-US" altLang="en-US" dirty="0"/>
              <a:t>neurons responsible for wakefulness and arousal</a:t>
            </a:r>
          </a:p>
          <a:p>
            <a:endParaRPr lang="en-US" altLang="en-US" sz="1400" dirty="0"/>
          </a:p>
          <a:p>
            <a:pPr lvl="1"/>
            <a:r>
              <a:rPr lang="en-US" altLang="en-US" sz="3200" dirty="0"/>
              <a:t>Basal forebrain is an area just anterior and dorsal to the hypothalamus </a:t>
            </a:r>
          </a:p>
        </p:txBody>
      </p:sp>
      <p:sp>
        <p:nvSpPr>
          <p:cNvPr id="46082" name="Rectangle 2"/>
          <p:cNvSpPr>
            <a:spLocks noGrp="1" noChangeArrowheads="1"/>
          </p:cNvSpPr>
          <p:nvPr>
            <p:ph type="title"/>
          </p:nvPr>
        </p:nvSpPr>
        <p:spPr>
          <a:solidFill>
            <a:srgbClr val="FFFF00"/>
          </a:solidFill>
        </p:spPr>
        <p:txBody>
          <a:bodyPr/>
          <a:lstStyle/>
          <a:p>
            <a:r>
              <a:rPr lang="en-US" altLang="en-US" dirty="0" smtClean="0"/>
              <a:t>Brain Mechanisms of Wakefulness and Arousal – Orexin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54</a:t>
            </a:fld>
            <a:endParaRPr lang="en-US" dirty="0"/>
          </a:p>
        </p:txBody>
      </p:sp>
    </p:spTree>
    <p:extLst>
      <p:ext uri="{BB962C8B-B14F-4D97-AF65-F5344CB8AC3E}">
        <p14:creationId xmlns:p14="http://schemas.microsoft.com/office/powerpoint/2010/main" val="41782667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57200" y="1410590"/>
            <a:ext cx="8382000" cy="5295010"/>
          </a:xfrm>
        </p:spPr>
        <p:txBody>
          <a:bodyPr/>
          <a:lstStyle/>
          <a:p>
            <a:r>
              <a:rPr lang="en-US" altLang="en-US" dirty="0"/>
              <a:t>Cells of basal forebrain release the inhibitory neurotransmitter GABA</a:t>
            </a:r>
          </a:p>
          <a:p>
            <a:endParaRPr lang="en-US" altLang="en-US" sz="1400" dirty="0"/>
          </a:p>
          <a:p>
            <a:r>
              <a:rPr lang="en-US" altLang="en-US" dirty="0"/>
              <a:t>Inhibition by GABA is essential for sleep</a:t>
            </a:r>
          </a:p>
          <a:p>
            <a:endParaRPr lang="en-US" altLang="en-US" sz="1400" dirty="0"/>
          </a:p>
          <a:p>
            <a:r>
              <a:rPr lang="en-US" altLang="en-US" dirty="0"/>
              <a:t>Other axons from basal forebrain release acetylcholine- excitatory, increases arousal</a:t>
            </a:r>
          </a:p>
        </p:txBody>
      </p:sp>
      <p:sp>
        <p:nvSpPr>
          <p:cNvPr id="47106" name="Rectangle 2"/>
          <p:cNvSpPr>
            <a:spLocks noGrp="1" noChangeArrowheads="1"/>
          </p:cNvSpPr>
          <p:nvPr>
            <p:ph type="title"/>
          </p:nvPr>
        </p:nvSpPr>
        <p:spPr>
          <a:solidFill>
            <a:srgbClr val="FFFF00"/>
          </a:solidFill>
        </p:spPr>
        <p:txBody>
          <a:bodyPr/>
          <a:lstStyle/>
          <a:p>
            <a:r>
              <a:rPr lang="en-US" altLang="en-US" dirty="0" smtClean="0"/>
              <a:t>Brain Mechanisms of Wakefulness and Arousal – GABA and Acetylcholine </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1410590"/>
            <a:ext cx="8382000" cy="5295010"/>
          </a:xfrm>
        </p:spPr>
        <p:txBody>
          <a:bodyPr/>
          <a:lstStyle/>
          <a:p>
            <a:r>
              <a:rPr lang="en-US" altLang="en-US" dirty="0"/>
              <a:t>Functions of the inhibitory neurotransmitter GABA are also important for:</a:t>
            </a:r>
          </a:p>
          <a:p>
            <a:endParaRPr lang="en-US" altLang="en-US" sz="1400" dirty="0"/>
          </a:p>
          <a:p>
            <a:pPr lvl="1"/>
            <a:r>
              <a:rPr lang="en-US" altLang="en-US" sz="3200" dirty="0"/>
              <a:t>Decreasing temperature &amp; metabolic rate</a:t>
            </a:r>
          </a:p>
          <a:p>
            <a:pPr lvl="1"/>
            <a:r>
              <a:rPr lang="en-US" altLang="en-US" sz="3200" dirty="0"/>
              <a:t>Decreasing stimulation of neurons</a:t>
            </a:r>
          </a:p>
        </p:txBody>
      </p:sp>
      <p:sp>
        <p:nvSpPr>
          <p:cNvPr id="48130" name="Rectangle 2"/>
          <p:cNvSpPr>
            <a:spLocks noGrp="1" noChangeArrowheads="1"/>
          </p:cNvSpPr>
          <p:nvPr>
            <p:ph type="title"/>
          </p:nvPr>
        </p:nvSpPr>
        <p:spPr>
          <a:solidFill>
            <a:srgbClr val="FFFF00"/>
          </a:solidFill>
        </p:spPr>
        <p:txBody>
          <a:bodyPr/>
          <a:lstStyle/>
          <a:p>
            <a:r>
              <a:rPr lang="en-US" altLang="en-US" dirty="0" smtClean="0"/>
              <a:t>Sleep and the Inhibition of Brain Activity</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FF00"/>
          </a:solidFill>
        </p:spPr>
        <p:txBody>
          <a:bodyPr/>
          <a:lstStyle/>
          <a:p>
            <a:r>
              <a:rPr lang="en-US" dirty="0" smtClean="0"/>
              <a:t>Brain Structures for Arousal and Sleep</a:t>
            </a: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57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11832888"/>
              </p:ext>
            </p:extLst>
          </p:nvPr>
        </p:nvGraphicFramePr>
        <p:xfrm>
          <a:off x="152399" y="1414085"/>
          <a:ext cx="8839201" cy="4986717"/>
        </p:xfrm>
        <a:graphic>
          <a:graphicData uri="http://schemas.openxmlformats.org/drawingml/2006/table">
            <a:tbl>
              <a:tblPr firstRow="1" lastRow="1">
                <a:tableStyleId>{5940675A-B579-460E-94D1-54222C63F5DA}</a:tableStyleId>
              </a:tblPr>
              <a:tblGrid>
                <a:gridCol w="2601695">
                  <a:extLst>
                    <a:ext uri="{9D8B030D-6E8A-4147-A177-3AD203B41FA5}">
                      <a16:colId xmlns:a16="http://schemas.microsoft.com/office/drawing/2014/main" xmlns="" val="20000"/>
                    </a:ext>
                  </a:extLst>
                </a:gridCol>
                <a:gridCol w="2318237">
                  <a:extLst>
                    <a:ext uri="{9D8B030D-6E8A-4147-A177-3AD203B41FA5}">
                      <a16:colId xmlns:a16="http://schemas.microsoft.com/office/drawing/2014/main" xmlns="" val="20001"/>
                    </a:ext>
                  </a:extLst>
                </a:gridCol>
                <a:gridCol w="3919269">
                  <a:extLst>
                    <a:ext uri="{9D8B030D-6E8A-4147-A177-3AD203B41FA5}">
                      <a16:colId xmlns:a16="http://schemas.microsoft.com/office/drawing/2014/main" xmlns="" val="20002"/>
                    </a:ext>
                  </a:extLst>
                </a:gridCol>
              </a:tblGrid>
              <a:tr h="697332">
                <a:tc>
                  <a:txBody>
                    <a:bodyPr/>
                    <a:lstStyle/>
                    <a:p>
                      <a:pPr algn="ctr"/>
                      <a:r>
                        <a:rPr lang="en-US" sz="1600" b="1" dirty="0">
                          <a:solidFill>
                            <a:schemeClr val="bg1"/>
                          </a:solidFill>
                          <a:latin typeface="Arial" panose="020B0604020202020204" pitchFamily="34" charset="0"/>
                          <a:cs typeface="Arial" panose="020B0604020202020204" pitchFamily="34" charset="0"/>
                        </a:rPr>
                        <a:t>Structure</a:t>
                      </a:r>
                    </a:p>
                  </a:txBody>
                  <a:tcPr anchor="ctr">
                    <a:solidFill>
                      <a:srgbClr val="DA1C1F"/>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Neurotransmitter(s) It Releases</a:t>
                      </a:r>
                    </a:p>
                  </a:txBody>
                  <a:tcPr anchor="ctr">
                    <a:solidFill>
                      <a:srgbClr val="DA1C1F"/>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Effects on Behavior</a:t>
                      </a:r>
                    </a:p>
                  </a:txBody>
                  <a:tcPr anchor="ctr">
                    <a:solidFill>
                      <a:srgbClr val="DA1C1F"/>
                    </a:solidFill>
                  </a:tcPr>
                </a:tc>
                <a:extLst>
                  <a:ext uri="{0D108BD9-81ED-4DB2-BD59-A6C34878D82A}">
                    <a16:rowId xmlns:a16="http://schemas.microsoft.com/office/drawing/2014/main" xmlns="" val="10000"/>
                  </a:ext>
                </a:extLst>
              </a:tr>
              <a:tr h="648485">
                <a:tc>
                  <a:txBody>
                    <a:bodyPr/>
                    <a:lstStyle/>
                    <a:p>
                      <a:pPr algn="l"/>
                      <a:r>
                        <a:rPr lang="en-US" sz="1600" dirty="0">
                          <a:latin typeface="Arial" panose="020B0604020202020204" pitchFamily="34" charset="0"/>
                          <a:cs typeface="Arial" panose="020B0604020202020204" pitchFamily="34" charset="0"/>
                        </a:rPr>
                        <a:t>Pontomesencephalon</a:t>
                      </a:r>
                    </a:p>
                  </a:txBody>
                  <a:tcPr anchor="ctr"/>
                </a:tc>
                <a:tc>
                  <a:txBody>
                    <a:bodyPr/>
                    <a:lstStyle/>
                    <a:p>
                      <a:pPr algn="l"/>
                      <a:r>
                        <a:rPr lang="en-US" sz="1600" dirty="0">
                          <a:latin typeface="Arial" panose="020B0604020202020204" pitchFamily="34" charset="0"/>
                          <a:cs typeface="Arial" panose="020B0604020202020204" pitchFamily="34" charset="0"/>
                        </a:rPr>
                        <a:t>Acetylcholine,</a:t>
                      </a:r>
                      <a:r>
                        <a:rPr lang="en-US" sz="1600" baseline="0" dirty="0">
                          <a:latin typeface="Arial" panose="020B0604020202020204" pitchFamily="34" charset="0"/>
                          <a:cs typeface="Arial" panose="020B0604020202020204" pitchFamily="34" charset="0"/>
                        </a:rPr>
                        <a:t> glutamate</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a:latin typeface="Arial" panose="020B0604020202020204" pitchFamily="34" charset="0"/>
                          <a:cs typeface="Arial" panose="020B0604020202020204" pitchFamily="34" charset="0"/>
                        </a:rPr>
                        <a:t>Increases</a:t>
                      </a:r>
                      <a:r>
                        <a:rPr lang="en-US" sz="1600" baseline="0" dirty="0">
                          <a:latin typeface="Arial" panose="020B0604020202020204" pitchFamily="34" charset="0"/>
                          <a:cs typeface="Arial" panose="020B0604020202020204" pitchFamily="34" charset="0"/>
                        </a:rPr>
                        <a:t> cortical arousal</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1"/>
                  </a:ext>
                </a:extLst>
              </a:tr>
              <a:tr h="648485">
                <a:tc>
                  <a:txBody>
                    <a:bodyPr/>
                    <a:lstStyle/>
                    <a:p>
                      <a:pPr algn="l"/>
                      <a:r>
                        <a:rPr lang="en-US" sz="1600" dirty="0">
                          <a:latin typeface="Arial" panose="020B0604020202020204" pitchFamily="34" charset="0"/>
                          <a:cs typeface="Arial" panose="020B0604020202020204" pitchFamily="34" charset="0"/>
                        </a:rPr>
                        <a:t>Locus Coeruleus</a:t>
                      </a:r>
                    </a:p>
                  </a:txBody>
                  <a:tcPr anchor="ctr"/>
                </a:tc>
                <a:tc>
                  <a:txBody>
                    <a:bodyPr/>
                    <a:lstStyle/>
                    <a:p>
                      <a:pPr algn="l"/>
                      <a:r>
                        <a:rPr lang="en-US" sz="1600" dirty="0">
                          <a:latin typeface="Arial" panose="020B0604020202020204" pitchFamily="34" charset="0"/>
                          <a:cs typeface="Arial" panose="020B0604020202020204" pitchFamily="34" charset="0"/>
                        </a:rPr>
                        <a:t>Norepinephrine</a:t>
                      </a:r>
                    </a:p>
                  </a:txBody>
                  <a:tcPr anchor="ctr"/>
                </a:tc>
                <a:tc>
                  <a:txBody>
                    <a:bodyPr/>
                    <a:lstStyle/>
                    <a:p>
                      <a:pPr algn="l"/>
                      <a:r>
                        <a:rPr lang="en-US" sz="1600" dirty="0">
                          <a:latin typeface="Arial" panose="020B0604020202020204" pitchFamily="34" charset="0"/>
                          <a:cs typeface="Arial" panose="020B0604020202020204" pitchFamily="34" charset="0"/>
                        </a:rPr>
                        <a:t>Increases information storage during wakefulness; suppresses REM sleep</a:t>
                      </a:r>
                    </a:p>
                  </a:txBody>
                  <a:tcPr anchor="ctr"/>
                </a:tc>
                <a:extLst>
                  <a:ext uri="{0D108BD9-81ED-4DB2-BD59-A6C34878D82A}">
                    <a16:rowId xmlns:a16="http://schemas.microsoft.com/office/drawing/2014/main" xmlns="" val="10002"/>
                  </a:ext>
                </a:extLst>
              </a:tr>
              <a:tr h="921531">
                <a:tc>
                  <a:txBody>
                    <a:bodyPr/>
                    <a:lstStyle/>
                    <a:p>
                      <a:pPr algn="l"/>
                      <a:r>
                        <a:rPr lang="en-US" sz="1600" dirty="0">
                          <a:latin typeface="Arial" panose="020B0604020202020204" pitchFamily="34" charset="0"/>
                          <a:cs typeface="Arial" panose="020B0604020202020204" pitchFamily="34" charset="0"/>
                        </a:rPr>
                        <a:t>Basal</a:t>
                      </a:r>
                      <a:r>
                        <a:rPr lang="en-US" sz="1600" baseline="0" dirty="0">
                          <a:latin typeface="Arial" panose="020B0604020202020204" pitchFamily="34" charset="0"/>
                          <a:cs typeface="Arial" panose="020B0604020202020204" pitchFamily="34" charset="0"/>
                        </a:rPr>
                        <a:t> Forebrain (Excitatory Cells)</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a:latin typeface="Arial" panose="020B0604020202020204" pitchFamily="34" charset="0"/>
                          <a:cs typeface="Arial" panose="020B0604020202020204" pitchFamily="34" charset="0"/>
                        </a:rPr>
                        <a:t>Acetylcholine</a:t>
                      </a:r>
                    </a:p>
                  </a:txBody>
                  <a:tcPr anchor="ctr"/>
                </a:tc>
                <a:tc>
                  <a:txBody>
                    <a:bodyPr/>
                    <a:lstStyle/>
                    <a:p>
                      <a:pPr algn="l"/>
                      <a:r>
                        <a:rPr lang="en-US" sz="1600" dirty="0">
                          <a:latin typeface="Arial" panose="020B0604020202020204" pitchFamily="34" charset="0"/>
                          <a:cs typeface="Arial" panose="020B0604020202020204" pitchFamily="34" charset="0"/>
                        </a:rPr>
                        <a:t>Excites thalamus</a:t>
                      </a:r>
                      <a:r>
                        <a:rPr lang="en-US" sz="1600" baseline="0" dirty="0">
                          <a:latin typeface="Arial" panose="020B0604020202020204" pitchFamily="34" charset="0"/>
                          <a:cs typeface="Arial" panose="020B0604020202020204" pitchFamily="34" charset="0"/>
                        </a:rPr>
                        <a:t> and cortex; increases learning, attention; shifts sleep from NREM to REM</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648485">
                <a:tc>
                  <a:txBody>
                    <a:bodyPr/>
                    <a:lstStyle/>
                    <a:p>
                      <a:pPr algn="l"/>
                      <a:r>
                        <a:rPr lang="en-US" sz="1600" dirty="0">
                          <a:latin typeface="Arial" panose="020B0604020202020204" pitchFamily="34" charset="0"/>
                          <a:cs typeface="Arial" panose="020B0604020202020204" pitchFamily="34" charset="0"/>
                        </a:rPr>
                        <a:t>Basal Forebrain (Inhibitory Cells)</a:t>
                      </a:r>
                    </a:p>
                  </a:txBody>
                  <a:tcPr anchor="ctr"/>
                </a:tc>
                <a:tc>
                  <a:txBody>
                    <a:bodyPr/>
                    <a:lstStyle/>
                    <a:p>
                      <a:pPr algn="l"/>
                      <a:r>
                        <a:rPr lang="en-US" sz="1600" dirty="0">
                          <a:latin typeface="Arial" panose="020B0604020202020204" pitchFamily="34" charset="0"/>
                          <a:cs typeface="Arial" panose="020B0604020202020204" pitchFamily="34" charset="0"/>
                        </a:rPr>
                        <a:t>GABA</a:t>
                      </a:r>
                    </a:p>
                  </a:txBody>
                  <a:tcPr anchor="ctr"/>
                </a:tc>
                <a:tc>
                  <a:txBody>
                    <a:bodyPr/>
                    <a:lstStyle/>
                    <a:p>
                      <a:pPr algn="l"/>
                      <a:r>
                        <a:rPr lang="en-US" sz="1600" dirty="0">
                          <a:latin typeface="Arial" panose="020B0604020202020204" pitchFamily="34" charset="0"/>
                          <a:cs typeface="Arial" panose="020B0604020202020204" pitchFamily="34" charset="0"/>
                        </a:rPr>
                        <a:t>Inhibits thalamus and cortex</a:t>
                      </a:r>
                    </a:p>
                  </a:txBody>
                  <a:tcPr anchor="ctr"/>
                </a:tc>
                <a:extLst>
                  <a:ext uri="{0D108BD9-81ED-4DB2-BD59-A6C34878D82A}">
                    <a16:rowId xmlns:a16="http://schemas.microsoft.com/office/drawing/2014/main" xmlns="" val="10004"/>
                  </a:ext>
                </a:extLst>
              </a:tr>
              <a:tr h="375438">
                <a:tc>
                  <a:txBody>
                    <a:bodyPr/>
                    <a:lstStyle/>
                    <a:p>
                      <a:pPr algn="l"/>
                      <a:r>
                        <a:rPr lang="en-US" sz="1600" dirty="0">
                          <a:latin typeface="Arial" panose="020B0604020202020204" pitchFamily="34" charset="0"/>
                          <a:cs typeface="Arial" panose="020B0604020202020204" pitchFamily="34" charset="0"/>
                        </a:rPr>
                        <a:t>Hypothalamus (parts)</a:t>
                      </a:r>
                    </a:p>
                  </a:txBody>
                  <a:tcPr anchor="ctr"/>
                </a:tc>
                <a:tc>
                  <a:txBody>
                    <a:bodyPr/>
                    <a:lstStyle/>
                    <a:p>
                      <a:pPr algn="l"/>
                      <a:r>
                        <a:rPr lang="en-US" sz="1600" dirty="0">
                          <a:latin typeface="Arial" panose="020B0604020202020204" pitchFamily="34" charset="0"/>
                          <a:cs typeface="Arial" panose="020B0604020202020204" pitchFamily="34" charset="0"/>
                        </a:rPr>
                        <a:t>Histamine</a:t>
                      </a:r>
                    </a:p>
                  </a:txBody>
                  <a:tcPr anchor="ctr"/>
                </a:tc>
                <a:tc>
                  <a:txBody>
                    <a:bodyPr/>
                    <a:lstStyle/>
                    <a:p>
                      <a:pPr algn="l"/>
                      <a:r>
                        <a:rPr lang="en-US" sz="1600" dirty="0">
                          <a:latin typeface="Arial" panose="020B0604020202020204" pitchFamily="34" charset="0"/>
                          <a:cs typeface="Arial" panose="020B0604020202020204" pitchFamily="34" charset="0"/>
                        </a:rPr>
                        <a:t>Increases arousal</a:t>
                      </a:r>
                    </a:p>
                  </a:txBody>
                  <a:tcPr anchor="ctr"/>
                </a:tc>
                <a:extLst>
                  <a:ext uri="{0D108BD9-81ED-4DB2-BD59-A6C34878D82A}">
                    <a16:rowId xmlns:a16="http://schemas.microsoft.com/office/drawing/2014/main" xmlns="" val="10005"/>
                  </a:ext>
                </a:extLst>
              </a:tr>
              <a:tr h="648485">
                <a:tc>
                  <a:txBody>
                    <a:bodyPr/>
                    <a:lstStyle/>
                    <a:p>
                      <a:pPr algn="l"/>
                      <a:r>
                        <a:rPr lang="en-US" sz="1600" dirty="0">
                          <a:latin typeface="Arial" panose="020B0604020202020204" pitchFamily="34" charset="0"/>
                          <a:cs typeface="Arial" panose="020B0604020202020204" pitchFamily="34" charset="0"/>
                        </a:rPr>
                        <a:t>Hypothalamus (parts)</a:t>
                      </a:r>
                    </a:p>
                  </a:txBody>
                  <a:tcPr anchor="ctr"/>
                </a:tc>
                <a:tc>
                  <a:txBody>
                    <a:bodyPr/>
                    <a:lstStyle/>
                    <a:p>
                      <a:pPr algn="l"/>
                      <a:r>
                        <a:rPr lang="en-US" sz="1600" dirty="0">
                          <a:latin typeface="Arial" panose="020B0604020202020204" pitchFamily="34" charset="0"/>
                          <a:cs typeface="Arial" panose="020B0604020202020204" pitchFamily="34" charset="0"/>
                        </a:rPr>
                        <a:t>Orexin</a:t>
                      </a:r>
                    </a:p>
                  </a:txBody>
                  <a:tcPr anchor="ctr"/>
                </a:tc>
                <a:tc>
                  <a:txBody>
                    <a:bodyPr/>
                    <a:lstStyle/>
                    <a:p>
                      <a:pPr algn="l"/>
                      <a:r>
                        <a:rPr lang="en-US" sz="1600" dirty="0">
                          <a:latin typeface="Arial" panose="020B0604020202020204" pitchFamily="34" charset="0"/>
                          <a:cs typeface="Arial" panose="020B0604020202020204" pitchFamily="34" charset="0"/>
                        </a:rPr>
                        <a:t>Maintains wakefulness</a:t>
                      </a:r>
                    </a:p>
                    <a:p>
                      <a:pPr algn="l"/>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6"/>
                  </a:ext>
                </a:extLst>
              </a:tr>
              <a:tr h="398476">
                <a:tc>
                  <a:txBody>
                    <a:bodyPr/>
                    <a:lstStyle/>
                    <a:p>
                      <a:pPr algn="l"/>
                      <a:r>
                        <a:rPr lang="en-US" sz="1600" dirty="0">
                          <a:latin typeface="Arial" panose="020B0604020202020204" pitchFamily="34" charset="0"/>
                          <a:cs typeface="Arial" panose="020B0604020202020204" pitchFamily="34" charset="0"/>
                        </a:rPr>
                        <a:t>Dorsal Raphe and Pons</a:t>
                      </a:r>
                    </a:p>
                  </a:txBody>
                  <a:tcPr anchor="ctr"/>
                </a:tc>
                <a:tc>
                  <a:txBody>
                    <a:bodyPr/>
                    <a:lstStyle/>
                    <a:p>
                      <a:pPr algn="l"/>
                      <a:r>
                        <a:rPr lang="en-US" sz="1600" dirty="0">
                          <a:latin typeface="Arial" panose="020B0604020202020204" pitchFamily="34" charset="0"/>
                          <a:cs typeface="Arial" panose="020B0604020202020204" pitchFamily="34" charset="0"/>
                        </a:rPr>
                        <a:t>Serotonin</a:t>
                      </a:r>
                    </a:p>
                  </a:txBody>
                  <a:tcPr anchor="ctr"/>
                </a:tc>
                <a:tc>
                  <a:txBody>
                    <a:bodyPr/>
                    <a:lstStyle/>
                    <a:p>
                      <a:pPr algn="l"/>
                      <a:r>
                        <a:rPr lang="en-US" sz="1600" dirty="0">
                          <a:latin typeface="Arial" panose="020B0604020202020204" pitchFamily="34" charset="0"/>
                          <a:cs typeface="Arial" panose="020B0604020202020204" pitchFamily="34" charset="0"/>
                        </a:rPr>
                        <a:t>Interrupts REM sleep</a:t>
                      </a:r>
                    </a:p>
                  </a:txBody>
                  <a:tcPr anchor="ct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illustration shows the sagittal section of a brain. Two different colored arrows indicating the excitatory and inhibitory connections show the directions of the axons. The illustration shows the following labeled parts: Basal forebrain, Hypothalamus, Norepinephrine, Locus coeruleus, Dorsal raphe, and Pontomesencephalon. Two sets of excitatory connections starting from mid brain extend to the entire section forebrain and hind brain; a set of excitatory connections from the hindbrain extend to the basal forebrain. The inhibitory connections extend from the hind brain to basal forebrain and frontal forebrain."/>
          <p:cNvPicPr>
            <a:picLocks noChangeAspect="1"/>
          </p:cNvPicPr>
          <p:nvPr/>
        </p:nvPicPr>
        <p:blipFill rotWithShape="1">
          <a:blip r:embed="rId3"/>
          <a:srcRect r="1182" b="2899"/>
          <a:stretch/>
        </p:blipFill>
        <p:spPr>
          <a:xfrm>
            <a:off x="228600" y="1371600"/>
            <a:ext cx="6096000" cy="5105400"/>
          </a:xfrm>
          <a:prstGeom prst="rect">
            <a:avLst/>
          </a:prstGeom>
        </p:spPr>
      </p:pic>
      <p:sp>
        <p:nvSpPr>
          <p:cNvPr id="4" name="Rectangle 2"/>
          <p:cNvSpPr>
            <a:spLocks noGrp="1" noChangeArrowheads="1"/>
          </p:cNvSpPr>
          <p:nvPr>
            <p:ph type="title"/>
          </p:nvPr>
        </p:nvSpPr>
        <p:spPr>
          <a:solidFill>
            <a:srgbClr val="FFFF00"/>
          </a:solidFill>
        </p:spPr>
        <p:txBody>
          <a:bodyPr/>
          <a:lstStyle/>
          <a:p>
            <a:r>
              <a:rPr lang="en-US" altLang="en-US" dirty="0" smtClean="0"/>
              <a:t>Brain Mechanisms of Sleeping and Waking </a:t>
            </a:r>
            <a:r>
              <a:rPr lang="en-US" altLang="en-US" sz="2400" dirty="0" smtClean="0"/>
              <a:t>(Figure </a:t>
            </a:r>
            <a:r>
              <a:rPr lang="en-US" altLang="en-US" sz="2400" dirty="0" smtClean="0"/>
              <a:t>8.14)</a:t>
            </a:r>
            <a:endParaRPr lang="en-US" altLang="en-US" dirty="0" smtClean="0"/>
          </a:p>
        </p:txBody>
      </p:sp>
      <p:sp>
        <p:nvSpPr>
          <p:cNvPr id="3" name="TextBox 2"/>
          <p:cNvSpPr txBox="1"/>
          <p:nvPr/>
        </p:nvSpPr>
        <p:spPr>
          <a:xfrm>
            <a:off x="5791200" y="1600200"/>
            <a:ext cx="3048000" cy="1569660"/>
          </a:xfrm>
          <a:prstGeom prst="rect">
            <a:avLst/>
          </a:prstGeom>
          <a:noFill/>
          <a:ln>
            <a:solidFill>
              <a:schemeClr val="tx1"/>
            </a:solidFill>
          </a:ln>
        </p:spPr>
        <p:txBody>
          <a:bodyPr wrap="square" rtlCol="0">
            <a:spAutoFit/>
          </a:bodyPr>
          <a:lstStyle/>
          <a:p>
            <a:r>
              <a:rPr lang="en-US" sz="1600" dirty="0">
                <a:latin typeface="Arial" charset="0"/>
                <a:ea typeface="ＭＳ Ｐゴシック" pitchFamily="1" charset="-128"/>
              </a:rPr>
              <a:t>Green arrows indicate excitatory connections. Red arrows indicate inhibitory </a:t>
            </a:r>
            <a:r>
              <a:rPr lang="en-US" sz="1600" dirty="0" smtClean="0">
                <a:latin typeface="Arial" charset="0"/>
                <a:ea typeface="ＭＳ Ｐゴシック" pitchFamily="1" charset="-128"/>
              </a:rPr>
              <a:t>connections. Neurotransmitters </a:t>
            </a:r>
            <a:r>
              <a:rPr lang="en-US" sz="1600" dirty="0">
                <a:latin typeface="Arial" charset="0"/>
                <a:ea typeface="ＭＳ Ｐゴシック" pitchFamily="1" charset="-128"/>
              </a:rPr>
              <a:t>are indicated where they are known. </a:t>
            </a:r>
            <a:endParaRPr lang="en-US" sz="1600" dirty="0"/>
          </a:p>
        </p:txBody>
      </p:sp>
      <p:sp>
        <p:nvSpPr>
          <p:cNvPr id="5" name="Slide Number Placeholder 4"/>
          <p:cNvSpPr>
            <a:spLocks noGrp="1"/>
          </p:cNvSpPr>
          <p:nvPr>
            <p:ph type="sldNum" sz="quarter" idx="12"/>
          </p:nvPr>
        </p:nvSpPr>
        <p:spPr/>
        <p:txBody>
          <a:bodyPr/>
          <a:lstStyle/>
          <a:p>
            <a:pPr>
              <a:defRPr/>
            </a:pPr>
            <a:fld id="{82FAD20F-7F3B-4310-9FE7-99DF68270456}"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lstStyle/>
          <a:p>
            <a:r>
              <a:rPr lang="en-US" altLang="en-US" dirty="0"/>
              <a:t>Sleep can be local within the brain</a:t>
            </a:r>
          </a:p>
          <a:p>
            <a:pPr lvl="1"/>
            <a:r>
              <a:rPr lang="en-US" altLang="en-US" sz="3200" i="1" dirty="0" smtClean="0"/>
              <a:t>Sleepwalkers</a:t>
            </a:r>
            <a:r>
              <a:rPr lang="en-US" altLang="en-US" sz="3200" dirty="0" smtClean="0"/>
              <a:t>: awake </a:t>
            </a:r>
            <a:r>
              <a:rPr lang="en-US" altLang="en-US" sz="3200" dirty="0"/>
              <a:t>in one part of brain and asleep in others</a:t>
            </a:r>
          </a:p>
          <a:p>
            <a:pPr lvl="1"/>
            <a:r>
              <a:rPr lang="en-US" altLang="en-US" sz="3200" i="1" dirty="0"/>
              <a:t>Lucid </a:t>
            </a:r>
            <a:r>
              <a:rPr lang="en-US" altLang="en-US" sz="3200" i="1" dirty="0" smtClean="0"/>
              <a:t>dreaming</a:t>
            </a:r>
            <a:r>
              <a:rPr lang="en-US" altLang="en-US" sz="3200" dirty="0" smtClean="0"/>
              <a:t>: </a:t>
            </a:r>
            <a:r>
              <a:rPr lang="en-US" sz="3200" dirty="0"/>
              <a:t>dreaming but aware of being asleep and </a:t>
            </a:r>
            <a:r>
              <a:rPr lang="en-US" sz="3200" dirty="0" smtClean="0"/>
              <a:t>dreaming</a:t>
            </a:r>
          </a:p>
          <a:p>
            <a:pPr lvl="1"/>
            <a:r>
              <a:rPr lang="en-US" altLang="en-US" sz="3200" i="1" dirty="0" smtClean="0"/>
              <a:t>Inability </a:t>
            </a:r>
            <a:r>
              <a:rPr lang="en-US" altLang="en-US" sz="3200" i="1" dirty="0"/>
              <a:t>to </a:t>
            </a:r>
            <a:r>
              <a:rPr lang="en-US" altLang="en-US" sz="3200" i="1" dirty="0" smtClean="0"/>
              <a:t>move</a:t>
            </a:r>
            <a:r>
              <a:rPr lang="en-US" altLang="en-US" sz="3200" dirty="0" smtClean="0"/>
              <a:t>: pons </a:t>
            </a:r>
            <a:r>
              <a:rPr lang="en-US" altLang="en-US" sz="3200" dirty="0"/>
              <a:t>remaining in REM while other brain areas wake </a:t>
            </a:r>
            <a:r>
              <a:rPr lang="en-US" altLang="en-US" sz="3200" dirty="0" smtClean="0"/>
              <a:t>up</a:t>
            </a:r>
            <a:endParaRPr lang="en-US" altLang="en-US" sz="3200" dirty="0"/>
          </a:p>
        </p:txBody>
      </p:sp>
      <p:sp>
        <p:nvSpPr>
          <p:cNvPr id="49154" name="Title 1"/>
          <p:cNvSpPr>
            <a:spLocks noGrp="1"/>
          </p:cNvSpPr>
          <p:nvPr>
            <p:ph type="title"/>
          </p:nvPr>
        </p:nvSpPr>
        <p:spPr/>
        <p:txBody>
          <a:bodyPr/>
          <a:lstStyle/>
          <a:p>
            <a:r>
              <a:rPr lang="en-US" altLang="en-US" dirty="0" smtClean="0"/>
              <a:t>Sleep as a Local Phenomenon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graph shows activity record of a flying squirrel for each day for 24 hours from day 1 to day 25. The horizontal axis labelled Time of day in hours shows noon, 6 pm, midnight, 6 am, and noon. The vertical axis labelled Days of experiment shows days 1 to 25 with a gap of 5 days in between. Thickened segments labeled Waking period is marked approximately for each day as follows: Day 1 to Day 4: Between 11 pm and midnight to 11 am and Noon; Day 5 to Day 9: Between 10 pm and 11 pm to 10 am and 11 am; Day 10 to Day 14: Between 8 pm and 9 pm to 5 am and 6 am; Day 15 to Day 19: Between 5 pm and 4 pm to 4 am and 5 am; Day 21 to Day 25: 3 pm and 4 pm to 2 am and 3 am. The beginning of the thickened segments is labeled Waking period starts earlier each day than the last. The end of the thickened segments is labeled Sleep period starts earlier each day than the last"/>
          <p:cNvPicPr>
            <a:picLocks noChangeAspect="1" noChangeArrowheads="1"/>
          </p:cNvPicPr>
          <p:nvPr/>
        </p:nvPicPr>
        <p:blipFill rotWithShape="1">
          <a:blip r:embed="rId3">
            <a:extLst>
              <a:ext uri="{28A0092B-C50C-407E-A947-70E740481C1C}">
                <a14:useLocalDpi xmlns:a14="http://schemas.microsoft.com/office/drawing/2010/main" val="0"/>
              </a:ext>
            </a:extLst>
          </a:blip>
          <a:srcRect b="27519"/>
          <a:stretch/>
        </p:blipFill>
        <p:spPr bwMode="auto">
          <a:xfrm>
            <a:off x="533400" y="1524000"/>
            <a:ext cx="5177199"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ea typeface="ＭＳ Ｐゴシック" pitchFamily="1" charset="-128"/>
              </a:defRPr>
            </a:lvl2pPr>
            <a:lvl3pPr algn="ctr" rtl="0" eaLnBrk="0" fontAlgn="base" hangingPunct="0">
              <a:spcBef>
                <a:spcPct val="0"/>
              </a:spcBef>
              <a:spcAft>
                <a:spcPct val="0"/>
              </a:spcAft>
              <a:defRPr sz="3200" b="1">
                <a:solidFill>
                  <a:schemeClr val="tx2"/>
                </a:solidFill>
                <a:latin typeface="Arial" charset="0"/>
                <a:ea typeface="ＭＳ Ｐゴシック" pitchFamily="1" charset="-128"/>
              </a:defRPr>
            </a:lvl3pPr>
            <a:lvl4pPr algn="ctr" rtl="0" eaLnBrk="0" fontAlgn="base" hangingPunct="0">
              <a:spcBef>
                <a:spcPct val="0"/>
              </a:spcBef>
              <a:spcAft>
                <a:spcPct val="0"/>
              </a:spcAft>
              <a:defRPr sz="3200" b="1">
                <a:solidFill>
                  <a:schemeClr val="tx2"/>
                </a:solidFill>
                <a:latin typeface="Arial" charset="0"/>
                <a:ea typeface="ＭＳ Ｐゴシック" pitchFamily="1" charset="-128"/>
              </a:defRPr>
            </a:lvl4pPr>
            <a:lvl5pPr algn="ctr" rtl="0" eaLnBrk="0" fontAlgn="base" hangingPunct="0">
              <a:spcBef>
                <a:spcPct val="0"/>
              </a:spcBef>
              <a:spcAft>
                <a:spcPct val="0"/>
              </a:spcAft>
              <a:defRPr sz="3200" b="1">
                <a:solidFill>
                  <a:schemeClr val="tx2"/>
                </a:solidFill>
                <a:latin typeface="Arial" charset="0"/>
                <a:ea typeface="ＭＳ Ｐゴシック" pitchFamily="1" charset="-128"/>
              </a:defRPr>
            </a:lvl5pPr>
            <a:lvl6pPr marL="457200" algn="ctr" rtl="0" fontAlgn="base">
              <a:spcBef>
                <a:spcPct val="0"/>
              </a:spcBef>
              <a:spcAft>
                <a:spcPct val="0"/>
              </a:spcAft>
              <a:defRPr sz="3200" b="1">
                <a:solidFill>
                  <a:schemeClr val="tx2"/>
                </a:solidFill>
                <a:latin typeface="Arial" charset="0"/>
                <a:ea typeface="ＭＳ Ｐゴシック" pitchFamily="1" charset="-128"/>
              </a:defRPr>
            </a:lvl6pPr>
            <a:lvl7pPr marL="914400" algn="ctr" rtl="0" fontAlgn="base">
              <a:spcBef>
                <a:spcPct val="0"/>
              </a:spcBef>
              <a:spcAft>
                <a:spcPct val="0"/>
              </a:spcAft>
              <a:defRPr sz="3200" b="1">
                <a:solidFill>
                  <a:schemeClr val="tx2"/>
                </a:solidFill>
                <a:latin typeface="Arial" charset="0"/>
                <a:ea typeface="ＭＳ Ｐゴシック" pitchFamily="1" charset="-128"/>
              </a:defRPr>
            </a:lvl7pPr>
            <a:lvl8pPr marL="1371600" algn="ctr" rtl="0" fontAlgn="base">
              <a:spcBef>
                <a:spcPct val="0"/>
              </a:spcBef>
              <a:spcAft>
                <a:spcPct val="0"/>
              </a:spcAft>
              <a:defRPr sz="3200" b="1">
                <a:solidFill>
                  <a:schemeClr val="tx2"/>
                </a:solidFill>
                <a:latin typeface="Arial" charset="0"/>
                <a:ea typeface="ＭＳ Ｐゴシック" pitchFamily="1" charset="-128"/>
              </a:defRPr>
            </a:lvl8pPr>
            <a:lvl9pPr marL="1828800" algn="ctr" rtl="0" fontAlgn="base">
              <a:spcBef>
                <a:spcPct val="0"/>
              </a:spcBef>
              <a:spcAft>
                <a:spcPct val="0"/>
              </a:spcAft>
              <a:defRPr sz="3200" b="1">
                <a:solidFill>
                  <a:schemeClr val="tx2"/>
                </a:solidFill>
                <a:latin typeface="Arial" charset="0"/>
                <a:ea typeface="ＭＳ Ｐゴシック" pitchFamily="1" charset="-128"/>
              </a:defRPr>
            </a:lvl9pPr>
          </a:lstStyle>
          <a:p>
            <a:pPr eaLnBrk="1" hangingPunct="1"/>
            <a:endParaRPr lang="en-US" altLang="en-US" kern="0" dirty="0" smtClean="0"/>
          </a:p>
        </p:txBody>
      </p:sp>
      <p:sp>
        <p:nvSpPr>
          <p:cNvPr id="2" name="Title 1"/>
          <p:cNvSpPr>
            <a:spLocks noGrp="1"/>
          </p:cNvSpPr>
          <p:nvPr>
            <p:ph type="title"/>
          </p:nvPr>
        </p:nvSpPr>
        <p:spPr/>
        <p:txBody>
          <a:bodyPr/>
          <a:lstStyle/>
          <a:p>
            <a:r>
              <a:rPr lang="en-US" altLang="en-US" kern="0" dirty="0" smtClean="0"/>
              <a:t>Activity Record of </a:t>
            </a:r>
            <a:r>
              <a:rPr lang="en-US" altLang="en-US" kern="0" dirty="0"/>
              <a:t>a </a:t>
            </a:r>
            <a:r>
              <a:rPr lang="en-US" altLang="en-US" kern="0" dirty="0" smtClean="0"/>
              <a:t>Flying Squirrel </a:t>
            </a:r>
            <a:r>
              <a:rPr lang="en-US" altLang="en-US" kern="0" dirty="0"/>
              <a:t>Kept in </a:t>
            </a:r>
            <a:r>
              <a:rPr lang="en-US" altLang="en-US" kern="0" dirty="0" smtClean="0"/>
              <a:t>Constant Darkness </a:t>
            </a:r>
            <a:r>
              <a:rPr lang="en-US" altLang="en-US" sz="2400" kern="0" dirty="0" smtClean="0"/>
              <a:t>(Figure 8.1)</a:t>
            </a:r>
            <a:endParaRPr lang="en-US" dirty="0"/>
          </a:p>
        </p:txBody>
      </p:sp>
      <p:sp>
        <p:nvSpPr>
          <p:cNvPr id="4" name="TextBox 3"/>
          <p:cNvSpPr txBox="1"/>
          <p:nvPr/>
        </p:nvSpPr>
        <p:spPr>
          <a:xfrm>
            <a:off x="5943600" y="4526340"/>
            <a:ext cx="2895600" cy="1569660"/>
          </a:xfrm>
          <a:prstGeom prst="rect">
            <a:avLst/>
          </a:prstGeom>
          <a:noFill/>
          <a:ln>
            <a:solidFill>
              <a:schemeClr val="tx1"/>
            </a:solidFill>
          </a:ln>
        </p:spPr>
        <p:txBody>
          <a:bodyPr wrap="square" rtlCol="0">
            <a:spAutoFit/>
          </a:bodyPr>
          <a:lstStyle/>
          <a:p>
            <a:r>
              <a:rPr lang="en-US" sz="1600" dirty="0">
                <a:latin typeface="Arial" charset="0"/>
                <a:ea typeface="ＭＳ Ｐゴシック" pitchFamily="1" charset="-128"/>
              </a:rPr>
              <a:t>The thickened segments indicate periods of activity as measured by a running wheel. Note that this free-running activity cycle lasts slightly less than 24 hours</a:t>
            </a:r>
            <a:r>
              <a:rPr lang="en-US" sz="1600" dirty="0" smtClean="0">
                <a:latin typeface="Arial" charset="0"/>
                <a:ea typeface="ＭＳ Ｐゴシック" pitchFamily="1" charset="-128"/>
              </a:rPr>
              <a:t>.</a:t>
            </a:r>
            <a:endParaRPr lang="en-US" sz="1600" dirty="0">
              <a:latin typeface="Arial" charset="0"/>
              <a:ea typeface="ＭＳ Ｐゴシック" pitchFamily="1" charset="-128"/>
            </a:endParaRPr>
          </a:p>
        </p:txBody>
      </p:sp>
      <p:sp>
        <p:nvSpPr>
          <p:cNvPr id="5" name="Slide Number Placeholder 4"/>
          <p:cNvSpPr>
            <a:spLocks noGrp="1"/>
          </p:cNvSpPr>
          <p:nvPr>
            <p:ph type="sldNum" sz="quarter" idx="12"/>
          </p:nvPr>
        </p:nvSpPr>
        <p:spPr/>
        <p:txBody>
          <a:bodyPr/>
          <a:lstStyle/>
          <a:p>
            <a:pPr>
              <a:defRPr/>
            </a:pPr>
            <a:fld id="{82FAD20F-7F3B-4310-9FE7-99DF68270456}" type="slidenum">
              <a:rPr lang="en-US" smtClean="0"/>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a:spcBef>
                <a:spcPts val="0"/>
              </a:spcBef>
              <a:spcAft>
                <a:spcPts val="0"/>
              </a:spcAft>
            </a:pPr>
            <a:r>
              <a:rPr lang="en-US" altLang="en-US" dirty="0" smtClean="0"/>
              <a:t>Brain Function in REM Sleep</a:t>
            </a:r>
            <a:br>
              <a:rPr lang="en-US" altLang="en-US" dirty="0" smtClean="0"/>
            </a:br>
            <a:r>
              <a:rPr lang="en-US" altLang="en-US" sz="800" dirty="0"/>
              <a:t/>
            </a:r>
            <a:br>
              <a:rPr lang="en-US" altLang="en-US" sz="800" dirty="0"/>
            </a:br>
            <a:r>
              <a:rPr lang="en-US" altLang="en-US" u="sng" dirty="0"/>
              <a:t>During REM sleep: </a:t>
            </a:r>
            <a:br>
              <a:rPr lang="en-US" altLang="en-US" u="sng" dirty="0"/>
            </a:br>
            <a:endParaRPr lang="en-US" altLang="en-US" u="sng" dirty="0" smtClean="0"/>
          </a:p>
        </p:txBody>
      </p:sp>
      <p:sp>
        <p:nvSpPr>
          <p:cNvPr id="2" name="Text Placeholder 1"/>
          <p:cNvSpPr>
            <a:spLocks noGrp="1"/>
          </p:cNvSpPr>
          <p:nvPr>
            <p:ph type="body" sz="half" idx="1"/>
          </p:nvPr>
        </p:nvSpPr>
        <p:spPr>
          <a:xfrm>
            <a:off x="304800" y="1981200"/>
            <a:ext cx="4038600" cy="3886200"/>
          </a:xfrm>
          <a:ln>
            <a:solidFill>
              <a:schemeClr val="tx1"/>
            </a:solidFill>
          </a:ln>
        </p:spPr>
        <p:txBody>
          <a:bodyPr/>
          <a:lstStyle/>
          <a:p>
            <a:r>
              <a:rPr lang="en-US" dirty="0"/>
              <a:t>Activity </a:t>
            </a:r>
            <a:r>
              <a:rPr lang="en-US" dirty="0" smtClean="0"/>
              <a:t>increases:</a:t>
            </a:r>
          </a:p>
          <a:p>
            <a:pPr lvl="1"/>
            <a:r>
              <a:rPr lang="en-US" dirty="0"/>
              <a:t>P</a:t>
            </a:r>
            <a:r>
              <a:rPr lang="en-US" dirty="0" smtClean="0"/>
              <a:t>ons</a:t>
            </a:r>
          </a:p>
          <a:p>
            <a:pPr marL="457200" lvl="1" indent="0">
              <a:buNone/>
            </a:pPr>
            <a:r>
              <a:rPr lang="en-US" sz="2400" dirty="0" smtClean="0"/>
              <a:t>  (triggers onset of REM)</a:t>
            </a:r>
          </a:p>
          <a:p>
            <a:pPr lvl="1"/>
            <a:r>
              <a:rPr lang="en-US" dirty="0" smtClean="0"/>
              <a:t>Limbic system</a:t>
            </a:r>
          </a:p>
          <a:p>
            <a:pPr marL="457200" lvl="1" indent="0">
              <a:buNone/>
            </a:pPr>
            <a:r>
              <a:rPr lang="en-US" dirty="0" smtClean="0"/>
              <a:t>  </a:t>
            </a:r>
            <a:r>
              <a:rPr lang="en-US" sz="2400" dirty="0" smtClean="0"/>
              <a:t>(emotional system)</a:t>
            </a:r>
            <a:endParaRPr lang="en-US" dirty="0" smtClean="0"/>
          </a:p>
          <a:p>
            <a:pPr lvl="1"/>
            <a:r>
              <a:rPr lang="en-US" dirty="0" smtClean="0"/>
              <a:t>Parietal cortex</a:t>
            </a:r>
          </a:p>
          <a:p>
            <a:pPr lvl="1"/>
            <a:r>
              <a:rPr lang="en-US" dirty="0" smtClean="0"/>
              <a:t>Temporal cortex</a:t>
            </a:r>
            <a:endParaRPr lang="en-US" dirty="0"/>
          </a:p>
        </p:txBody>
      </p:sp>
      <p:sp>
        <p:nvSpPr>
          <p:cNvPr id="52227" name="Rectangle 3"/>
          <p:cNvSpPr>
            <a:spLocks noGrp="1" noChangeArrowheads="1"/>
          </p:cNvSpPr>
          <p:nvPr>
            <p:ph sz="half" idx="2"/>
          </p:nvPr>
        </p:nvSpPr>
        <p:spPr>
          <a:xfrm>
            <a:off x="4572000" y="1981200"/>
            <a:ext cx="4343400" cy="3886200"/>
          </a:xfrm>
          <a:ln>
            <a:solidFill>
              <a:schemeClr val="tx1"/>
            </a:solidFill>
          </a:ln>
        </p:spPr>
        <p:txBody>
          <a:bodyPr/>
          <a:lstStyle/>
          <a:p>
            <a:r>
              <a:rPr lang="en-US" altLang="en-US" dirty="0" smtClean="0"/>
              <a:t>Activity decreases:</a:t>
            </a:r>
          </a:p>
          <a:p>
            <a:pPr lvl="1"/>
            <a:r>
              <a:rPr lang="en-US" altLang="en-US" dirty="0" smtClean="0"/>
              <a:t>Primary visual cortex</a:t>
            </a:r>
          </a:p>
          <a:p>
            <a:pPr lvl="1"/>
            <a:r>
              <a:rPr lang="en-US" altLang="en-US" dirty="0"/>
              <a:t>M</a:t>
            </a:r>
            <a:r>
              <a:rPr lang="en-US" altLang="en-US" dirty="0" smtClean="0"/>
              <a:t>otor cortex</a:t>
            </a:r>
          </a:p>
          <a:p>
            <a:pPr lvl="1"/>
            <a:r>
              <a:rPr lang="en-US" altLang="en-US" dirty="0"/>
              <a:t>D</a:t>
            </a:r>
            <a:r>
              <a:rPr lang="en-US" altLang="en-US" dirty="0" smtClean="0"/>
              <a:t>orsolateral prefrontal cortex</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a:defRPr/>
            </a:pPr>
            <a:r>
              <a:rPr lang="en-US" altLang="en-US" dirty="0"/>
              <a:t>REM sleep also associated with distinctive pattern of high-amplitude electrical potentials known as </a:t>
            </a:r>
            <a:r>
              <a:rPr lang="en-US" altLang="en-US" b="1" dirty="0">
                <a:solidFill>
                  <a:srgbClr val="C00000"/>
                </a:solidFill>
              </a:rPr>
              <a:t>PGO waves</a:t>
            </a:r>
          </a:p>
          <a:p>
            <a:pPr>
              <a:defRPr/>
            </a:pPr>
            <a:endParaRPr lang="en-US" altLang="en-US" sz="1400" dirty="0">
              <a:solidFill>
                <a:srgbClr val="FF0000"/>
              </a:solidFill>
            </a:endParaRPr>
          </a:p>
          <a:p>
            <a:pPr>
              <a:defRPr/>
            </a:pPr>
            <a:r>
              <a:rPr lang="en-US" altLang="en-US" dirty="0"/>
              <a:t>Waves of neural activity are detected…</a:t>
            </a:r>
          </a:p>
          <a:p>
            <a:pPr marL="0" indent="0">
              <a:buFont typeface="Arial" charset="0"/>
              <a:buNone/>
              <a:defRPr/>
            </a:pPr>
            <a:r>
              <a:rPr lang="en-US" altLang="en-US" dirty="0"/>
              <a:t>	</a:t>
            </a:r>
            <a:r>
              <a:rPr lang="en-US" altLang="en-US" dirty="0">
                <a:sym typeface="Wingdings" panose="05000000000000000000" pitchFamily="2" charset="2"/>
              </a:rPr>
              <a:t> </a:t>
            </a:r>
            <a:r>
              <a:rPr lang="en-US" altLang="en-US" dirty="0"/>
              <a:t>first in </a:t>
            </a:r>
            <a:r>
              <a:rPr lang="en-US" altLang="en-US" b="1" dirty="0" smtClean="0">
                <a:solidFill>
                  <a:srgbClr val="C00000"/>
                </a:solidFill>
              </a:rPr>
              <a:t>P</a:t>
            </a:r>
            <a:r>
              <a:rPr lang="en-US" altLang="en-US" dirty="0" smtClean="0"/>
              <a:t>ons</a:t>
            </a:r>
            <a:r>
              <a:rPr lang="en-US" altLang="en-US" dirty="0"/>
              <a:t>,</a:t>
            </a:r>
          </a:p>
          <a:p>
            <a:pPr marL="0" indent="0">
              <a:buFont typeface="Arial" charset="0"/>
              <a:buNone/>
              <a:defRPr/>
            </a:pPr>
            <a:r>
              <a:rPr lang="en-US" altLang="en-US" dirty="0"/>
              <a:t>	</a:t>
            </a:r>
            <a:r>
              <a:rPr lang="en-US" altLang="en-US" dirty="0">
                <a:sym typeface="Wingdings" panose="05000000000000000000" pitchFamily="2" charset="2"/>
              </a:rPr>
              <a:t> </a:t>
            </a:r>
            <a:r>
              <a:rPr lang="en-US" altLang="en-US" dirty="0"/>
              <a:t>then lateral </a:t>
            </a:r>
            <a:r>
              <a:rPr lang="en-US" altLang="en-US" b="1" dirty="0" smtClean="0">
                <a:solidFill>
                  <a:srgbClr val="C00000"/>
                </a:solidFill>
              </a:rPr>
              <a:t>G</a:t>
            </a:r>
            <a:r>
              <a:rPr lang="en-US" altLang="en-US" dirty="0" smtClean="0"/>
              <a:t>eniculate </a:t>
            </a:r>
            <a:r>
              <a:rPr lang="en-US" altLang="en-US" dirty="0"/>
              <a:t>(thalamus),</a:t>
            </a:r>
          </a:p>
          <a:p>
            <a:pPr marL="0" indent="0">
              <a:buFont typeface="Arial" charset="0"/>
              <a:buNone/>
              <a:defRPr/>
            </a:pPr>
            <a:r>
              <a:rPr lang="en-US" altLang="en-US" dirty="0"/>
              <a:t> 	</a:t>
            </a:r>
            <a:r>
              <a:rPr lang="en-US" altLang="en-US" dirty="0">
                <a:sym typeface="Wingdings" panose="05000000000000000000" pitchFamily="2" charset="2"/>
              </a:rPr>
              <a:t> </a:t>
            </a:r>
            <a:r>
              <a:rPr lang="en-US" altLang="en-US" dirty="0"/>
              <a:t>and finally </a:t>
            </a:r>
            <a:r>
              <a:rPr lang="en-US" altLang="en-US" b="1" dirty="0" smtClean="0">
                <a:solidFill>
                  <a:srgbClr val="C00000"/>
                </a:solidFill>
              </a:rPr>
              <a:t>O</a:t>
            </a:r>
            <a:r>
              <a:rPr lang="en-US" altLang="en-US" dirty="0" smtClean="0"/>
              <a:t>ccipital cortex</a:t>
            </a:r>
            <a:endParaRPr lang="en-US" altLang="en-US" dirty="0"/>
          </a:p>
        </p:txBody>
      </p:sp>
      <p:sp>
        <p:nvSpPr>
          <p:cNvPr id="53250" name="Rectangle 2"/>
          <p:cNvSpPr>
            <a:spLocks noGrp="1" noChangeArrowheads="1"/>
          </p:cNvSpPr>
          <p:nvPr>
            <p:ph type="title"/>
          </p:nvPr>
        </p:nvSpPr>
        <p:spPr/>
        <p:txBody>
          <a:bodyPr/>
          <a:lstStyle/>
          <a:p>
            <a:r>
              <a:rPr lang="en-US" altLang="en-US" dirty="0" smtClean="0"/>
              <a:t>Brain Function in REM Sleep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An illustration shows the direction of movement of PGO waves. Three arrows marked from highlighted area: pons (P) in hind brain, lateral geniculate (G) in mid brain, and occipital cortex (O) in forebrain point to three waves of different wavelengths, labeled as Pons, Geniculate, and Occipital cortex respectively."/>
          <p:cNvPicPr>
            <a:picLocks noChangeAspect="1" noChangeArrowheads="1"/>
          </p:cNvPicPr>
          <p:nvPr/>
        </p:nvPicPr>
        <p:blipFill rotWithShape="1">
          <a:blip r:embed="rId3">
            <a:extLst>
              <a:ext uri="{28A0092B-C50C-407E-A947-70E740481C1C}">
                <a14:useLocalDpi xmlns:a14="http://schemas.microsoft.com/office/drawing/2010/main" val="0"/>
              </a:ext>
            </a:extLst>
          </a:blip>
          <a:srcRect l="14144" r="10718" b="15862"/>
          <a:stretch/>
        </p:blipFill>
        <p:spPr bwMode="auto">
          <a:xfrm>
            <a:off x="685800" y="1676400"/>
            <a:ext cx="7352813"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Grp="1" noChangeArrowheads="1"/>
          </p:cNvSpPr>
          <p:nvPr>
            <p:ph type="title"/>
          </p:nvPr>
        </p:nvSpPr>
        <p:spPr/>
        <p:txBody>
          <a:bodyPr/>
          <a:lstStyle/>
          <a:p>
            <a:pPr eaLnBrk="1" hangingPunct="1"/>
            <a:r>
              <a:rPr lang="en-US" altLang="en-US" dirty="0" smtClean="0"/>
              <a:t>PGO Waves and REM Sleep </a:t>
            </a:r>
            <a:r>
              <a:rPr lang="en-US" altLang="en-US" sz="2400" dirty="0" smtClean="0"/>
              <a:t>(Figure </a:t>
            </a:r>
            <a:r>
              <a:rPr lang="en-US" altLang="en-US" sz="2400" dirty="0" smtClean="0"/>
              <a:t>8.16)</a:t>
            </a:r>
            <a:r>
              <a:rPr lang="en-US" altLang="en-US" sz="2400" dirty="0" smtClean="0"/>
              <a:t/>
            </a:r>
            <a:br>
              <a:rPr lang="en-US" altLang="en-US" sz="2400" dirty="0" smtClean="0"/>
            </a:br>
            <a:r>
              <a:rPr lang="en-US" sz="1600" dirty="0">
                <a:solidFill>
                  <a:schemeClr val="tx1"/>
                </a:solidFill>
                <a:latin typeface="Arial" charset="0"/>
                <a:ea typeface="ＭＳ Ｐゴシック" pitchFamily="1" charset="-128"/>
              </a:rPr>
              <a:t>PGO waves start in the pons (P) and then show up in the lateral geniculate (G) and </a:t>
            </a:r>
            <a:r>
              <a:rPr lang="en-US" sz="1600" dirty="0" smtClean="0">
                <a:solidFill>
                  <a:schemeClr val="tx1"/>
                </a:solidFill>
                <a:latin typeface="Arial" charset="0"/>
                <a:ea typeface="ＭＳ Ｐゴシック" pitchFamily="1" charset="-128"/>
              </a:rPr>
              <a:t>the	 </a:t>
            </a:r>
            <a:r>
              <a:rPr lang="en-US" sz="1600" dirty="0">
                <a:solidFill>
                  <a:schemeClr val="tx1"/>
                </a:solidFill>
                <a:latin typeface="Arial" charset="0"/>
                <a:ea typeface="ＭＳ Ｐゴシック" pitchFamily="1" charset="-128"/>
              </a:rPr>
              <a:t>occipital cortex (O). Each PGO wave is synchronized with an eye </a:t>
            </a:r>
            <a:r>
              <a:rPr lang="en-US" sz="1600" dirty="0" smtClean="0">
                <a:solidFill>
                  <a:schemeClr val="tx1"/>
                </a:solidFill>
                <a:latin typeface="Arial" charset="0"/>
                <a:ea typeface="ＭＳ Ｐゴシック" pitchFamily="1" charset="-128"/>
              </a:rPr>
              <a:t>movement in </a:t>
            </a:r>
            <a:r>
              <a:rPr lang="en-US" sz="1600" dirty="0">
                <a:solidFill>
                  <a:schemeClr val="tx1"/>
                </a:solidFill>
                <a:latin typeface="Arial" charset="0"/>
                <a:ea typeface="ＭＳ Ｐゴシック" pitchFamily="1" charset="-128"/>
              </a:rPr>
              <a:t>REM sleep</a:t>
            </a:r>
            <a:r>
              <a:rPr lang="en-US" sz="1600" dirty="0" smtClean="0">
                <a:solidFill>
                  <a:schemeClr val="tx1"/>
                </a:solidFill>
                <a:latin typeface="Arial" charset="0"/>
                <a:ea typeface="ＭＳ Ｐゴシック" pitchFamily="1" charset="-128"/>
              </a:rPr>
              <a:t>.</a:t>
            </a:r>
            <a:endParaRPr lang="en-US" altLang="en-US" dirty="0" smtClean="0"/>
          </a:p>
        </p:txBody>
      </p:sp>
      <p:sp>
        <p:nvSpPr>
          <p:cNvPr id="5" name="TextBox 4"/>
          <p:cNvSpPr txBox="1"/>
          <p:nvPr/>
        </p:nvSpPr>
        <p:spPr>
          <a:xfrm>
            <a:off x="228600" y="5791200"/>
            <a:ext cx="8610600" cy="1077218"/>
          </a:xfrm>
          <a:prstGeom prst="rect">
            <a:avLst/>
          </a:prstGeom>
          <a:solidFill>
            <a:schemeClr val="bg1"/>
          </a:solidFill>
        </p:spPr>
        <p:txBody>
          <a:bodyPr wrap="square">
            <a:spAutoFit/>
          </a:bodyPr>
          <a:lstStyle/>
          <a:p>
            <a:pPr marL="342900" indent="-342900" eaLnBrk="1" hangingPunct="1">
              <a:buFont typeface="Arial" panose="020B0604020202020204" pitchFamily="34" charset="0"/>
              <a:buChar char="•"/>
              <a:defRPr/>
            </a:pPr>
            <a:r>
              <a:rPr lang="en-US" altLang="en-US" sz="3200" dirty="0"/>
              <a:t>REM deprivation results in high density of</a:t>
            </a:r>
          </a:p>
          <a:p>
            <a:pPr eaLnBrk="1" hangingPunct="1">
              <a:defRPr/>
            </a:pPr>
            <a:r>
              <a:rPr lang="en-US" altLang="en-US" sz="3200" dirty="0"/>
              <a:t>    PGO waves during uninterrupted </a:t>
            </a:r>
            <a:r>
              <a:rPr lang="en-US" altLang="en-US" sz="3200" dirty="0" smtClean="0"/>
              <a:t>sleep</a:t>
            </a:r>
            <a:endParaRPr lang="en-US" altLang="en-US" sz="3200" dirty="0"/>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152400" y="1410590"/>
            <a:ext cx="8686800" cy="5295010"/>
          </a:xfrm>
        </p:spPr>
        <p:txBody>
          <a:bodyPr/>
          <a:lstStyle/>
          <a:p>
            <a:pPr>
              <a:defRPr/>
            </a:pPr>
            <a:r>
              <a:rPr lang="en-US" altLang="en-US" dirty="0"/>
              <a:t>Cells in pons send messages to spinal cord</a:t>
            </a:r>
          </a:p>
          <a:p>
            <a:pPr>
              <a:defRPr/>
            </a:pPr>
            <a:endParaRPr lang="en-US" altLang="en-US" sz="1400" dirty="0"/>
          </a:p>
          <a:p>
            <a:pPr marL="0" indent="0">
              <a:buFont typeface="Arial" charset="0"/>
              <a:buNone/>
              <a:defRPr/>
            </a:pPr>
            <a:r>
              <a:rPr lang="en-US" altLang="en-US" dirty="0">
                <a:sym typeface="Wingdings" panose="05000000000000000000" pitchFamily="2" charset="2"/>
              </a:rPr>
              <a:t>	</a:t>
            </a:r>
            <a:r>
              <a:rPr lang="en-US" altLang="en-US" dirty="0"/>
              <a:t> inhibits motor neurons that control 		</a:t>
            </a:r>
            <a:r>
              <a:rPr lang="en-US" altLang="en-US" dirty="0" smtClean="0"/>
              <a:t>	large muscles of body</a:t>
            </a:r>
            <a:endParaRPr lang="en-US" altLang="en-US" dirty="0"/>
          </a:p>
          <a:p>
            <a:pPr marL="0" indent="0">
              <a:buFont typeface="Arial" charset="0"/>
              <a:buNone/>
              <a:defRPr/>
            </a:pPr>
            <a:endParaRPr lang="en-US" altLang="en-US" sz="1400" dirty="0"/>
          </a:p>
          <a:p>
            <a:pPr marL="0" indent="0">
              <a:buFont typeface="Arial" charset="0"/>
              <a:buNone/>
              <a:defRPr/>
            </a:pPr>
            <a:r>
              <a:rPr lang="en-US" altLang="en-US" dirty="0"/>
              <a:t>	</a:t>
            </a:r>
            <a:r>
              <a:rPr lang="en-US" altLang="en-US" dirty="0">
                <a:sym typeface="Wingdings" panose="05000000000000000000" pitchFamily="2" charset="2"/>
              </a:rPr>
              <a:t> </a:t>
            </a:r>
            <a:r>
              <a:rPr lang="en-US" altLang="en-US" dirty="0"/>
              <a:t>prevents motor movement during REM 		sleep</a:t>
            </a:r>
          </a:p>
        </p:txBody>
      </p:sp>
      <p:sp>
        <p:nvSpPr>
          <p:cNvPr id="55298" name="Rectangle 2"/>
          <p:cNvSpPr>
            <a:spLocks noGrp="1" noChangeArrowheads="1"/>
          </p:cNvSpPr>
          <p:nvPr>
            <p:ph type="title"/>
          </p:nvPr>
        </p:nvSpPr>
        <p:spPr/>
        <p:txBody>
          <a:bodyPr/>
          <a:lstStyle/>
          <a:p>
            <a:r>
              <a:rPr lang="en-US" altLang="en-US" dirty="0" smtClean="0"/>
              <a:t>Brain Function in REM Sleep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52400" y="1447800"/>
            <a:ext cx="3574332" cy="5294312"/>
          </a:xfrm>
          <a:noFill/>
        </p:spPr>
      </p:pic>
      <p:sp>
        <p:nvSpPr>
          <p:cNvPr id="19458" name="Title 2"/>
          <p:cNvSpPr>
            <a:spLocks noGrp="1"/>
          </p:cNvSpPr>
          <p:nvPr>
            <p:ph type="title"/>
          </p:nvPr>
        </p:nvSpPr>
        <p:spPr/>
        <p:txBody>
          <a:bodyPr/>
          <a:lstStyle/>
          <a:p>
            <a:r>
              <a:rPr lang="en-US" altLang="en-US" dirty="0"/>
              <a:t>Brain Function in REM Sleep (cont’d.)</a:t>
            </a:r>
            <a:endParaRPr lang="en-US" altLang="en-US" dirty="0" smtClean="0"/>
          </a:p>
        </p:txBody>
      </p:sp>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t="77487"/>
          <a:stretch>
            <a:fillRect/>
          </a:stretch>
        </p:blipFill>
        <p:spPr bwMode="auto">
          <a:xfrm>
            <a:off x="3810001" y="3002280"/>
            <a:ext cx="5209377"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64</a:t>
            </a:fld>
            <a:endParaRPr lang="en-US" dirty="0"/>
          </a:p>
        </p:txBody>
      </p:sp>
    </p:spTree>
    <p:extLst>
      <p:ext uri="{BB962C8B-B14F-4D97-AF65-F5344CB8AC3E}">
        <p14:creationId xmlns:p14="http://schemas.microsoft.com/office/powerpoint/2010/main" val="1513072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altLang="en-US" dirty="0"/>
              <a:t>REM is also regulated by serotonin and acetylcholine</a:t>
            </a:r>
          </a:p>
          <a:p>
            <a:endParaRPr lang="en-US" altLang="en-US" sz="1400" dirty="0"/>
          </a:p>
          <a:p>
            <a:pPr lvl="1"/>
            <a:r>
              <a:rPr lang="en-US" altLang="en-US" sz="3200" dirty="0"/>
              <a:t>Drugs that stimulate acetylcholine receptors quickly move people to REM</a:t>
            </a:r>
          </a:p>
          <a:p>
            <a:pPr lvl="1"/>
            <a:endParaRPr lang="en-US" altLang="en-US" sz="1400" dirty="0"/>
          </a:p>
          <a:p>
            <a:pPr lvl="1"/>
            <a:r>
              <a:rPr lang="en-US" altLang="en-US" sz="3200" dirty="0"/>
              <a:t>Serotonin interrupts REM</a:t>
            </a:r>
          </a:p>
        </p:txBody>
      </p:sp>
      <p:sp>
        <p:nvSpPr>
          <p:cNvPr id="55298" name="Rectangle 2"/>
          <p:cNvSpPr>
            <a:spLocks noGrp="1" noChangeArrowheads="1"/>
          </p:cNvSpPr>
          <p:nvPr>
            <p:ph type="title"/>
          </p:nvPr>
        </p:nvSpPr>
        <p:spPr>
          <a:solidFill>
            <a:srgbClr val="FFFF00"/>
          </a:solidFill>
        </p:spPr>
        <p:txBody>
          <a:bodyPr/>
          <a:lstStyle/>
          <a:p>
            <a:r>
              <a:rPr lang="en-US" altLang="en-US" dirty="0" smtClean="0"/>
              <a:t>Brain Function in REM Sleep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65</a:t>
            </a:fld>
            <a:endParaRPr lang="en-US" dirty="0"/>
          </a:p>
        </p:txBody>
      </p:sp>
    </p:spTree>
    <p:extLst>
      <p:ext uri="{BB962C8B-B14F-4D97-AF65-F5344CB8AC3E}">
        <p14:creationId xmlns:p14="http://schemas.microsoft.com/office/powerpoint/2010/main" val="38014128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410590"/>
            <a:ext cx="8458200" cy="5295010"/>
          </a:xfrm>
        </p:spPr>
        <p:txBody>
          <a:bodyPr/>
          <a:lstStyle/>
          <a:p>
            <a:r>
              <a:rPr lang="en-US" altLang="en-US" b="1" dirty="0">
                <a:solidFill>
                  <a:srgbClr val="C00000"/>
                </a:solidFill>
              </a:rPr>
              <a:t>Insomnia</a:t>
            </a:r>
            <a:r>
              <a:rPr lang="en-US" altLang="en-US" dirty="0"/>
              <a:t>= sleep disorder associated with inadequate sleep</a:t>
            </a:r>
          </a:p>
          <a:p>
            <a:pPr lvl="1"/>
            <a:r>
              <a:rPr lang="en-US" altLang="en-US" sz="3200" dirty="0"/>
              <a:t>Caused by various factors:</a:t>
            </a:r>
          </a:p>
          <a:p>
            <a:pPr lvl="2"/>
            <a:r>
              <a:rPr lang="en-US" altLang="en-US" sz="3200" dirty="0">
                <a:ea typeface="ＭＳ Ｐゴシック" pitchFamily="34" charset="-128"/>
              </a:rPr>
              <a:t>noise, stress, pain, diet, medication</a:t>
            </a:r>
          </a:p>
          <a:p>
            <a:pPr lvl="2"/>
            <a:r>
              <a:rPr lang="en-US" altLang="en-US" sz="3200" dirty="0">
                <a:ea typeface="ＭＳ Ｐゴシック" pitchFamily="34" charset="-128"/>
              </a:rPr>
              <a:t>dependence on sleeping pills or alcohol</a:t>
            </a:r>
          </a:p>
          <a:p>
            <a:pPr lvl="2"/>
            <a:r>
              <a:rPr lang="en-US" altLang="en-US" sz="3200" dirty="0">
                <a:ea typeface="ＭＳ Ｐゴシック" pitchFamily="34" charset="-128"/>
              </a:rPr>
              <a:t>shifts in circadian rhythms	</a:t>
            </a:r>
          </a:p>
          <a:p>
            <a:pPr lvl="1"/>
            <a:r>
              <a:rPr lang="en-US" altLang="en-US" sz="3200" dirty="0"/>
              <a:t>Can be result of disorders: </a:t>
            </a:r>
          </a:p>
          <a:p>
            <a:pPr lvl="2"/>
            <a:r>
              <a:rPr lang="en-US" altLang="en-US" sz="3200" dirty="0">
                <a:ea typeface="ＭＳ Ｐゴシック" pitchFamily="34" charset="-128"/>
              </a:rPr>
              <a:t>epilepsy, Parkinson’s disease, depression, anxiety or other conditions</a:t>
            </a:r>
          </a:p>
        </p:txBody>
      </p:sp>
      <p:sp>
        <p:nvSpPr>
          <p:cNvPr id="56322" name="Rectangle 2"/>
          <p:cNvSpPr>
            <a:spLocks noGrp="1" noChangeArrowheads="1"/>
          </p:cNvSpPr>
          <p:nvPr>
            <p:ph type="title"/>
          </p:nvPr>
        </p:nvSpPr>
        <p:spPr/>
        <p:txBody>
          <a:bodyPr/>
          <a:lstStyle/>
          <a:p>
            <a:r>
              <a:rPr lang="en-US" altLang="en-US" dirty="0" smtClean="0"/>
              <a:t>Sleep Disorders- Insomnia</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Three illustrations (a), (b), (c) show the rhythms followed in normal phase, in phase delay, and phase advance. Illustration (a) labeled Normal circadian rhythm of body temperature shows a curved line passing through a rectangular area labeled Sleep period. The line curves down at the start of sleep period and rises at the end of sleep period. Illustration (b) labeled Phase delay shows the normal circadian rhythm line passing through the sleep period; a second line marked and labeled Difficulty getting to sleep passing above the normal rhythm line curves low towards the end of the sleep period. An intersection of both the lines before the sleep period is labeled 3-hr phase delay. Illustration (c) labeled Phase advance shows the normal circadian rhythm line passing through the sleep period; a second line marked and labeled Difficulty staying asleep passing above the normal rhythm line curves low at the start of sleep period but rises before the middle of the sleep period. An intersection of both the lines before the sleep period is labeled 3-hr phase advance."/>
          <p:cNvPicPr>
            <a:picLocks noChangeAspect="1" noChangeArrowheads="1"/>
          </p:cNvPicPr>
          <p:nvPr/>
        </p:nvPicPr>
        <p:blipFill rotWithShape="1">
          <a:blip r:embed="rId3">
            <a:extLst>
              <a:ext uri="{28A0092B-C50C-407E-A947-70E740481C1C}">
                <a14:useLocalDpi xmlns:a14="http://schemas.microsoft.com/office/drawing/2010/main" val="0"/>
              </a:ext>
            </a:extLst>
          </a:blip>
          <a:srcRect b="16000"/>
          <a:stretch/>
        </p:blipFill>
        <p:spPr bwMode="auto">
          <a:xfrm>
            <a:off x="428605" y="1447800"/>
            <a:ext cx="4371995"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noChangeArrowheads="1"/>
          </p:cNvSpPr>
          <p:nvPr>
            <p:ph type="title"/>
          </p:nvPr>
        </p:nvSpPr>
        <p:spPr>
          <a:xfrm>
            <a:off x="677773" y="152400"/>
            <a:ext cx="7772400" cy="1143000"/>
          </a:xfrm>
        </p:spPr>
        <p:txBody>
          <a:bodyPr/>
          <a:lstStyle/>
          <a:p>
            <a:pPr eaLnBrk="1" hangingPunct="1"/>
            <a:r>
              <a:rPr lang="en-US" altLang="en-US" dirty="0" smtClean="0"/>
              <a:t>Sleep Disorders as a Result of Phase Delay</a:t>
            </a:r>
          </a:p>
        </p:txBody>
      </p:sp>
      <p:sp>
        <p:nvSpPr>
          <p:cNvPr id="2" name="TextBox 1"/>
          <p:cNvSpPr txBox="1"/>
          <p:nvPr/>
        </p:nvSpPr>
        <p:spPr>
          <a:xfrm>
            <a:off x="5257800" y="4648200"/>
            <a:ext cx="3429000" cy="1815882"/>
          </a:xfrm>
          <a:prstGeom prst="rect">
            <a:avLst/>
          </a:prstGeom>
          <a:noFill/>
          <a:ln>
            <a:solidFill>
              <a:schemeClr val="tx1"/>
            </a:solidFill>
          </a:ln>
        </p:spPr>
        <p:txBody>
          <a:bodyPr wrap="square" rtlCol="0">
            <a:spAutoFit/>
          </a:bodyPr>
          <a:lstStyle/>
          <a:p>
            <a:r>
              <a:rPr lang="en-US" sz="1600" b="1" dirty="0">
                <a:latin typeface="Arial" charset="0"/>
                <a:ea typeface="ＭＳ Ｐゴシック" pitchFamily="1" charset="-128"/>
              </a:rPr>
              <a:t>Figure </a:t>
            </a:r>
            <a:r>
              <a:rPr lang="en-US" sz="1600" b="1" dirty="0" smtClean="0">
                <a:latin typeface="Arial" charset="0"/>
                <a:ea typeface="ＭＳ Ｐゴシック" pitchFamily="1" charset="-128"/>
              </a:rPr>
              <a:t>8.17 </a:t>
            </a:r>
            <a:r>
              <a:rPr lang="en-US" sz="1600" b="1" dirty="0">
                <a:latin typeface="Arial" charset="0"/>
                <a:ea typeface="ＭＳ Ｐゴシック" pitchFamily="1" charset="-128"/>
              </a:rPr>
              <a:t>Insomnia and circadian </a:t>
            </a:r>
            <a:r>
              <a:rPr lang="en-US" sz="1600" b="1" dirty="0" smtClean="0">
                <a:latin typeface="Arial" charset="0"/>
                <a:ea typeface="ＭＳ Ｐゴシック" pitchFamily="1" charset="-128"/>
              </a:rPr>
              <a:t>rhythms</a:t>
            </a:r>
          </a:p>
          <a:p>
            <a:endParaRPr lang="en-US" sz="1600" b="1" dirty="0">
              <a:latin typeface="Arial" charset="0"/>
              <a:ea typeface="ＭＳ Ｐゴシック" pitchFamily="1" charset="-128"/>
            </a:endParaRPr>
          </a:p>
          <a:p>
            <a:r>
              <a:rPr lang="en-US" sz="1600" dirty="0">
                <a:latin typeface="Arial" charset="0"/>
                <a:ea typeface="ＭＳ Ｐゴシック" pitchFamily="1" charset="-128"/>
              </a:rPr>
              <a:t>People with a phase delay have trouble getting to sleep. People with a phase advance have trouble staying asleep</a:t>
            </a:r>
            <a:r>
              <a:rPr lang="en-US" sz="1600" dirty="0" smtClean="0">
                <a:latin typeface="Arial" charset="0"/>
                <a:ea typeface="ＭＳ Ｐゴシック" pitchFamily="1" charset="-128"/>
              </a:rPr>
              <a:t>.</a:t>
            </a:r>
            <a:endParaRPr lang="en-US" sz="16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457200" y="1410590"/>
            <a:ext cx="8305800" cy="5295010"/>
          </a:xfrm>
        </p:spPr>
        <p:txBody>
          <a:bodyPr/>
          <a:lstStyle/>
          <a:p>
            <a:pPr>
              <a:lnSpc>
                <a:spcPct val="90000"/>
              </a:lnSpc>
            </a:pPr>
            <a:r>
              <a:rPr lang="en-US" altLang="en-US" b="1" dirty="0">
                <a:solidFill>
                  <a:srgbClr val="C00000"/>
                </a:solidFill>
              </a:rPr>
              <a:t>Sleep apnea</a:t>
            </a:r>
            <a:r>
              <a:rPr lang="en-US" altLang="en-US" dirty="0"/>
              <a:t>= sleep disorder characterized by inability to breathe while sleeping for a prolonged period of time</a:t>
            </a:r>
          </a:p>
          <a:p>
            <a:pPr>
              <a:lnSpc>
                <a:spcPct val="90000"/>
              </a:lnSpc>
            </a:pPr>
            <a:endParaRPr lang="en-US" altLang="en-US" dirty="0"/>
          </a:p>
          <a:p>
            <a:pPr>
              <a:lnSpc>
                <a:spcPct val="90000"/>
              </a:lnSpc>
            </a:pPr>
            <a:r>
              <a:rPr lang="en-US" altLang="en-US" dirty="0"/>
              <a:t>Consequences: </a:t>
            </a:r>
          </a:p>
          <a:p>
            <a:pPr lvl="1">
              <a:lnSpc>
                <a:spcPct val="90000"/>
              </a:lnSpc>
            </a:pPr>
            <a:r>
              <a:rPr lang="en-US" altLang="en-US" sz="3200" dirty="0"/>
              <a:t>sleepiness during the day</a:t>
            </a:r>
          </a:p>
          <a:p>
            <a:pPr lvl="1">
              <a:lnSpc>
                <a:spcPct val="90000"/>
              </a:lnSpc>
            </a:pPr>
            <a:r>
              <a:rPr lang="en-US" altLang="en-US" sz="3200" dirty="0"/>
              <a:t>impaired attention</a:t>
            </a:r>
          </a:p>
          <a:p>
            <a:pPr lvl="1">
              <a:lnSpc>
                <a:spcPct val="90000"/>
              </a:lnSpc>
            </a:pPr>
            <a:r>
              <a:rPr lang="en-US" altLang="en-US" sz="3200" dirty="0"/>
              <a:t>depression</a:t>
            </a:r>
          </a:p>
          <a:p>
            <a:pPr lvl="1">
              <a:lnSpc>
                <a:spcPct val="90000"/>
              </a:lnSpc>
            </a:pPr>
            <a:r>
              <a:rPr lang="en-US" altLang="en-US" sz="3200" dirty="0"/>
              <a:t>sometimes heart problems</a:t>
            </a:r>
          </a:p>
        </p:txBody>
      </p:sp>
      <p:sp>
        <p:nvSpPr>
          <p:cNvPr id="58370" name="Rectangle 2"/>
          <p:cNvSpPr>
            <a:spLocks noGrp="1" noChangeArrowheads="1"/>
          </p:cNvSpPr>
          <p:nvPr>
            <p:ph type="title"/>
          </p:nvPr>
        </p:nvSpPr>
        <p:spPr/>
        <p:txBody>
          <a:bodyPr/>
          <a:lstStyle/>
          <a:p>
            <a:r>
              <a:rPr lang="en-US" altLang="en-US" dirty="0" smtClean="0"/>
              <a:t>Sleep Apnea</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A photo shows a man lying on a bed with the mask of the continuous positive airway pressure machine on his nose."/>
          <p:cNvPicPr>
            <a:picLocks noChangeAspect="1" noChangeArrowheads="1"/>
          </p:cNvPicPr>
          <p:nvPr/>
        </p:nvPicPr>
        <p:blipFill rotWithShape="1">
          <a:blip r:embed="rId3">
            <a:extLst>
              <a:ext uri="{28A0092B-C50C-407E-A947-70E740481C1C}">
                <a14:useLocalDpi xmlns:a14="http://schemas.microsoft.com/office/drawing/2010/main" val="0"/>
              </a:ext>
            </a:extLst>
          </a:blip>
          <a:srcRect l="3603" b="28004"/>
          <a:stretch/>
        </p:blipFill>
        <p:spPr bwMode="auto">
          <a:xfrm>
            <a:off x="1253603" y="1447800"/>
            <a:ext cx="6632311" cy="429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noChangeArrowheads="1"/>
          </p:cNvSpPr>
          <p:nvPr>
            <p:ph type="title"/>
          </p:nvPr>
        </p:nvSpPr>
        <p:spPr/>
        <p:txBody>
          <a:bodyPr/>
          <a:lstStyle/>
          <a:p>
            <a:r>
              <a:rPr lang="en-US" altLang="en-US" dirty="0" smtClean="0"/>
              <a:t>Medical Options to Improve Sleep Apnea</a:t>
            </a:r>
          </a:p>
        </p:txBody>
      </p:sp>
      <p:sp>
        <p:nvSpPr>
          <p:cNvPr id="2" name="TextBox 1"/>
          <p:cNvSpPr txBox="1"/>
          <p:nvPr/>
        </p:nvSpPr>
        <p:spPr>
          <a:xfrm>
            <a:off x="381000" y="5950803"/>
            <a:ext cx="8001000" cy="830997"/>
          </a:xfrm>
          <a:prstGeom prst="rect">
            <a:avLst/>
          </a:prstGeom>
          <a:solidFill>
            <a:schemeClr val="bg1"/>
          </a:solidFill>
          <a:ln>
            <a:solidFill>
              <a:schemeClr val="tx1"/>
            </a:solidFill>
          </a:ln>
        </p:spPr>
        <p:txBody>
          <a:bodyPr wrap="square" rtlCol="0">
            <a:spAutoFit/>
          </a:bodyPr>
          <a:lstStyle/>
          <a:p>
            <a:r>
              <a:rPr lang="en-US" sz="1600" b="1" dirty="0">
                <a:latin typeface="Arial" charset="0"/>
                <a:ea typeface="ＭＳ Ｐゴシック" pitchFamily="1" charset="-128"/>
              </a:rPr>
              <a:t>Figure </a:t>
            </a:r>
            <a:r>
              <a:rPr lang="en-US" sz="1600" b="1" dirty="0" smtClean="0">
                <a:latin typeface="Arial" charset="0"/>
                <a:ea typeface="ＭＳ Ｐゴシック" pitchFamily="1" charset="-128"/>
              </a:rPr>
              <a:t>8.18 </a:t>
            </a:r>
            <a:r>
              <a:rPr lang="en-US" sz="1600" b="1" dirty="0">
                <a:latin typeface="Arial" charset="0"/>
                <a:ea typeface="ＭＳ Ｐゴシック" pitchFamily="1" charset="-128"/>
              </a:rPr>
              <a:t>A continuous positive airway pressure (CPAP) mask</a:t>
            </a:r>
          </a:p>
          <a:p>
            <a:r>
              <a:rPr lang="en-US" sz="1600" dirty="0">
                <a:latin typeface="Arial" charset="0"/>
                <a:ea typeface="ＭＳ Ｐゴシック" pitchFamily="1" charset="-128"/>
              </a:rPr>
              <a:t>The mask fits snugly over the nose and delivers air at a fixed pressure, strong enough to keep the breathing passages open</a:t>
            </a:r>
            <a:r>
              <a:rPr lang="en-US" sz="1600" dirty="0" smtClean="0">
                <a:latin typeface="Arial" charset="0"/>
                <a:ea typeface="ＭＳ Ｐゴシック" pitchFamily="1" charset="-128"/>
              </a:rPr>
              <a:t>.</a:t>
            </a:r>
            <a:endParaRPr lang="en-US" sz="16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r>
              <a:rPr lang="en-US" altLang="en-US" dirty="0"/>
              <a:t>Circadian rhythms also regulate:</a:t>
            </a:r>
          </a:p>
          <a:p>
            <a:endParaRPr lang="en-US" altLang="en-US" sz="1400" dirty="0"/>
          </a:p>
          <a:p>
            <a:pPr lvl="1"/>
            <a:r>
              <a:rPr lang="en-US" altLang="en-US" sz="3200" dirty="0"/>
              <a:t>Frequency of eating and drinking</a:t>
            </a:r>
          </a:p>
          <a:p>
            <a:pPr lvl="1"/>
            <a:r>
              <a:rPr lang="en-US" altLang="en-US" sz="3200" dirty="0"/>
              <a:t>Body temperature</a:t>
            </a:r>
          </a:p>
          <a:p>
            <a:pPr lvl="1"/>
            <a:r>
              <a:rPr lang="en-US" altLang="en-US" sz="3200" dirty="0"/>
              <a:t>Secretion of hormones</a:t>
            </a:r>
          </a:p>
          <a:p>
            <a:pPr lvl="1"/>
            <a:r>
              <a:rPr lang="en-US" altLang="en-US" sz="3200" dirty="0"/>
              <a:t>Urination</a:t>
            </a:r>
          </a:p>
          <a:p>
            <a:pPr lvl="1"/>
            <a:r>
              <a:rPr lang="en-US" altLang="en-US" sz="3200" dirty="0"/>
              <a:t>Sensitivity to drugs</a:t>
            </a:r>
          </a:p>
        </p:txBody>
      </p:sp>
      <p:sp>
        <p:nvSpPr>
          <p:cNvPr id="5122" name="Rectangle 2"/>
          <p:cNvSpPr>
            <a:spLocks noGrp="1" noChangeArrowheads="1"/>
          </p:cNvSpPr>
          <p:nvPr>
            <p:ph type="title"/>
          </p:nvPr>
        </p:nvSpPr>
        <p:spPr/>
        <p:txBody>
          <a:bodyPr/>
          <a:lstStyle/>
          <a:p>
            <a:r>
              <a:rPr lang="en-US" altLang="en-US" dirty="0" smtClean="0"/>
              <a:t>Endogenous Circadian Rhythms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pPr>
              <a:lnSpc>
                <a:spcPct val="90000"/>
              </a:lnSpc>
            </a:pPr>
            <a:r>
              <a:rPr lang="en-US" altLang="en-US" dirty="0"/>
              <a:t>Causes: </a:t>
            </a:r>
          </a:p>
          <a:p>
            <a:pPr lvl="1">
              <a:lnSpc>
                <a:spcPct val="90000"/>
              </a:lnSpc>
            </a:pPr>
            <a:r>
              <a:rPr lang="en-US" altLang="en-US" sz="3200" dirty="0"/>
              <a:t>obesity </a:t>
            </a:r>
          </a:p>
          <a:p>
            <a:pPr lvl="1">
              <a:lnSpc>
                <a:spcPct val="90000"/>
              </a:lnSpc>
            </a:pPr>
            <a:r>
              <a:rPr lang="en-US" altLang="en-US" sz="3200" dirty="0"/>
              <a:t>genetics</a:t>
            </a:r>
          </a:p>
          <a:p>
            <a:pPr lvl="1">
              <a:lnSpc>
                <a:spcPct val="90000"/>
              </a:lnSpc>
            </a:pPr>
            <a:r>
              <a:rPr lang="en-US" altLang="en-US" sz="3200" dirty="0"/>
              <a:t>hormones</a:t>
            </a:r>
          </a:p>
          <a:p>
            <a:pPr lvl="1">
              <a:lnSpc>
                <a:spcPct val="90000"/>
              </a:lnSpc>
            </a:pPr>
            <a:r>
              <a:rPr lang="en-US" altLang="en-US" sz="3200" dirty="0"/>
              <a:t>old age</a:t>
            </a:r>
          </a:p>
          <a:p>
            <a:pPr lvl="1">
              <a:lnSpc>
                <a:spcPct val="90000"/>
              </a:lnSpc>
            </a:pPr>
            <a:r>
              <a:rPr lang="en-US" altLang="en-US" sz="3200" dirty="0"/>
              <a:t>deterioration of brain mechanisms controlling breathing</a:t>
            </a:r>
          </a:p>
          <a:p>
            <a:pPr lvl="1">
              <a:lnSpc>
                <a:spcPct val="90000"/>
              </a:lnSpc>
            </a:pPr>
            <a:endParaRPr lang="en-US" altLang="en-US" sz="1400" dirty="0"/>
          </a:p>
          <a:p>
            <a:pPr>
              <a:lnSpc>
                <a:spcPct val="90000"/>
              </a:lnSpc>
            </a:pPr>
            <a:r>
              <a:rPr lang="en-US" altLang="en-US" dirty="0"/>
              <a:t>Cognitive impairment may result </a:t>
            </a:r>
          </a:p>
        </p:txBody>
      </p:sp>
      <p:sp>
        <p:nvSpPr>
          <p:cNvPr id="58370" name="Rectangle 2"/>
          <p:cNvSpPr>
            <a:spLocks noGrp="1" noChangeArrowheads="1"/>
          </p:cNvSpPr>
          <p:nvPr>
            <p:ph type="title"/>
          </p:nvPr>
        </p:nvSpPr>
        <p:spPr/>
        <p:txBody>
          <a:bodyPr/>
          <a:lstStyle/>
          <a:p>
            <a:r>
              <a:rPr lang="en-US" altLang="en-US" dirty="0" smtClean="0"/>
              <a:t>Sleep Apnea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70</a:t>
            </a:fld>
            <a:endParaRPr lang="en-US" dirty="0"/>
          </a:p>
        </p:txBody>
      </p:sp>
    </p:spTree>
    <p:extLst>
      <p:ext uri="{BB962C8B-B14F-4D97-AF65-F5344CB8AC3E}">
        <p14:creationId xmlns:p14="http://schemas.microsoft.com/office/powerpoint/2010/main" val="18789571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457200" y="1410590"/>
            <a:ext cx="3505200" cy="5295010"/>
          </a:xfrm>
        </p:spPr>
        <p:txBody>
          <a:bodyPr/>
          <a:lstStyle/>
          <a:p>
            <a:endParaRPr lang="en-US" altLang="en-US" dirty="0" smtClean="0">
              <a:solidFill>
                <a:srgbClr val="FF0000"/>
              </a:solidFill>
            </a:endParaRPr>
          </a:p>
          <a:p>
            <a:endParaRPr lang="en-US" altLang="en-US" dirty="0">
              <a:solidFill>
                <a:srgbClr val="FF0000"/>
              </a:solidFill>
            </a:endParaRPr>
          </a:p>
          <a:p>
            <a:r>
              <a:rPr lang="en-US" altLang="en-US" b="1" dirty="0" smtClean="0">
                <a:solidFill>
                  <a:srgbClr val="C00000"/>
                </a:solidFill>
              </a:rPr>
              <a:t>Narcolepsy</a:t>
            </a:r>
            <a:r>
              <a:rPr lang="en-US" altLang="en-US" dirty="0" smtClean="0"/>
              <a:t> </a:t>
            </a:r>
            <a:r>
              <a:rPr lang="en-US" altLang="en-US" dirty="0"/>
              <a:t>is a sleep disorder characterized by frequent periods of sleepiness</a:t>
            </a:r>
          </a:p>
        </p:txBody>
      </p:sp>
      <p:sp>
        <p:nvSpPr>
          <p:cNvPr id="60418" name="Rectangle 2"/>
          <p:cNvSpPr>
            <a:spLocks noGrp="1" noChangeArrowheads="1"/>
          </p:cNvSpPr>
          <p:nvPr>
            <p:ph type="title"/>
          </p:nvPr>
        </p:nvSpPr>
        <p:spPr/>
        <p:txBody>
          <a:bodyPr/>
          <a:lstStyle/>
          <a:p>
            <a:pPr algn="l"/>
            <a:r>
              <a:rPr lang="en-US" altLang="en-US" dirty="0" smtClean="0"/>
              <a:t>	Narcolepsy</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71</a:t>
            </a:fld>
            <a:endParaRPr lang="en-US" dirty="0"/>
          </a:p>
        </p:txBody>
      </p:sp>
      <p:sp>
        <p:nvSpPr>
          <p:cNvPr id="6" name="TextBox 5"/>
          <p:cNvSpPr txBox="1"/>
          <p:nvPr/>
        </p:nvSpPr>
        <p:spPr>
          <a:xfrm>
            <a:off x="5791200" y="2895600"/>
            <a:ext cx="2743200" cy="1200329"/>
          </a:xfrm>
          <a:prstGeom prst="rect">
            <a:avLst/>
          </a:prstGeom>
          <a:noFill/>
          <a:ln>
            <a:solidFill>
              <a:schemeClr val="tx1"/>
            </a:solidFill>
          </a:ln>
        </p:spPr>
        <p:txBody>
          <a:bodyPr wrap="square" rtlCol="0">
            <a:spAutoFit/>
          </a:bodyPr>
          <a:lstStyle/>
          <a:p>
            <a:r>
              <a:rPr lang="en-US" b="1" dirty="0" smtClean="0">
                <a:solidFill>
                  <a:srgbClr val="00B050"/>
                </a:solidFill>
              </a:rPr>
              <a:t>[Cover of book “The Mysterious Benedict Society]</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lstStyle/>
          <a:p>
            <a:r>
              <a:rPr lang="en-US" altLang="en-US" dirty="0"/>
              <a:t>Four main symptoms (not always present)</a:t>
            </a:r>
          </a:p>
          <a:p>
            <a:pPr marL="457200" lvl="1" indent="0">
              <a:buFont typeface="Arial" charset="0"/>
              <a:buNone/>
            </a:pPr>
            <a:r>
              <a:rPr lang="en-US" altLang="en-US" sz="3200" dirty="0"/>
              <a:t>1) Gradual or sudden attack of sleepiness</a:t>
            </a:r>
          </a:p>
          <a:p>
            <a:pPr marL="457200" lvl="1" indent="0">
              <a:buFont typeface="Arial" charset="0"/>
              <a:buNone/>
            </a:pPr>
            <a:r>
              <a:rPr lang="en-US" altLang="en-US" sz="3200" dirty="0"/>
              <a:t>2) Occasional </a:t>
            </a:r>
            <a:r>
              <a:rPr lang="en-US" altLang="en-US" sz="3200" b="1" dirty="0">
                <a:solidFill>
                  <a:srgbClr val="C00000"/>
                </a:solidFill>
              </a:rPr>
              <a:t>cataplexy</a:t>
            </a:r>
            <a:r>
              <a:rPr lang="en-US" altLang="en-US" sz="3200" dirty="0"/>
              <a:t>: muscle </a:t>
            </a:r>
            <a:r>
              <a:rPr lang="en-US" altLang="en-US" sz="3200" dirty="0" smtClean="0"/>
              <a:t>	weakness triggered </a:t>
            </a:r>
            <a:r>
              <a:rPr lang="en-US" altLang="en-US" sz="3200" dirty="0"/>
              <a:t>by strong emotions</a:t>
            </a:r>
          </a:p>
          <a:p>
            <a:pPr marL="457200" lvl="1" indent="0">
              <a:buFont typeface="Arial" charset="0"/>
              <a:buNone/>
            </a:pPr>
            <a:r>
              <a:rPr lang="en-US" altLang="en-US" sz="3200" dirty="0"/>
              <a:t>3) </a:t>
            </a:r>
            <a:r>
              <a:rPr lang="en-US" altLang="en-US" sz="3200" b="1" dirty="0">
                <a:solidFill>
                  <a:srgbClr val="C00000"/>
                </a:solidFill>
              </a:rPr>
              <a:t>Sleep paralysis</a:t>
            </a:r>
            <a:r>
              <a:rPr lang="en-US" altLang="en-US" sz="3200" dirty="0"/>
              <a:t>: inability to move </a:t>
            </a:r>
            <a:r>
              <a:rPr lang="en-US" altLang="en-US" sz="3200" dirty="0" smtClean="0"/>
              <a:t>	while falling </a:t>
            </a:r>
            <a:r>
              <a:rPr lang="en-US" altLang="en-US" sz="3200" dirty="0"/>
              <a:t>asleep or waking up</a:t>
            </a:r>
          </a:p>
          <a:p>
            <a:pPr marL="457200" lvl="1" indent="0">
              <a:buFont typeface="Arial" charset="0"/>
              <a:buNone/>
            </a:pPr>
            <a:r>
              <a:rPr lang="en-US" altLang="en-US" sz="3200" dirty="0"/>
              <a:t>4) </a:t>
            </a:r>
            <a:r>
              <a:rPr lang="en-US" altLang="en-US" sz="3200" b="1" dirty="0">
                <a:solidFill>
                  <a:srgbClr val="C00000"/>
                </a:solidFill>
              </a:rPr>
              <a:t>Hypnagogic hallucinations</a:t>
            </a:r>
            <a:r>
              <a:rPr lang="en-US" altLang="en-US" sz="3200" dirty="0"/>
              <a:t>: </a:t>
            </a:r>
            <a:r>
              <a:rPr lang="en-US" altLang="en-US" sz="3200" dirty="0" smtClean="0"/>
              <a:t>	dreamlike experiences</a:t>
            </a:r>
            <a:endParaRPr lang="en-US" altLang="en-US" sz="3200" dirty="0"/>
          </a:p>
        </p:txBody>
      </p:sp>
      <p:sp>
        <p:nvSpPr>
          <p:cNvPr id="60418" name="Rectangle 2"/>
          <p:cNvSpPr>
            <a:spLocks noGrp="1" noChangeArrowheads="1"/>
          </p:cNvSpPr>
          <p:nvPr>
            <p:ph type="title"/>
          </p:nvPr>
        </p:nvSpPr>
        <p:spPr/>
        <p:txBody>
          <a:bodyPr/>
          <a:lstStyle/>
          <a:p>
            <a:r>
              <a:rPr lang="en-US" altLang="en-US" dirty="0" smtClean="0"/>
              <a:t>Narcolepsy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72</a:t>
            </a:fld>
            <a:endParaRPr lang="en-US" dirty="0"/>
          </a:p>
        </p:txBody>
      </p:sp>
    </p:spTree>
    <p:extLst>
      <p:ext uri="{BB962C8B-B14F-4D97-AF65-F5344CB8AC3E}">
        <p14:creationId xmlns:p14="http://schemas.microsoft.com/office/powerpoint/2010/main" val="20184579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r>
              <a:rPr lang="en-US" altLang="en-US" dirty="0"/>
              <a:t>Narcolepsy seems to run in families although no gene has been identified</a:t>
            </a:r>
          </a:p>
          <a:p>
            <a:endParaRPr lang="en-US" altLang="en-US" sz="1400" dirty="0"/>
          </a:p>
          <a:p>
            <a:r>
              <a:rPr lang="en-US" altLang="en-US" dirty="0"/>
              <a:t>Cause: lack of hypothalamic cells that produce and release orexin</a:t>
            </a:r>
          </a:p>
          <a:p>
            <a:endParaRPr lang="en-US" altLang="en-US" sz="1400" dirty="0"/>
          </a:p>
          <a:p>
            <a:r>
              <a:rPr lang="en-US" altLang="en-US" dirty="0"/>
              <a:t>Primary treatment: stimulant drugs (i.e.,   Ritalin)</a:t>
            </a:r>
          </a:p>
          <a:p>
            <a:pPr marL="457200" lvl="1" indent="0">
              <a:buFont typeface="Arial" charset="0"/>
              <a:buNone/>
            </a:pPr>
            <a:r>
              <a:rPr lang="en-US" altLang="en-US" dirty="0">
                <a:sym typeface="Wingdings" pitchFamily="2" charset="2"/>
              </a:rPr>
              <a:t>	</a:t>
            </a:r>
            <a:r>
              <a:rPr lang="en-US" altLang="en-US" sz="3200" dirty="0">
                <a:sym typeface="Wingdings" pitchFamily="2" charset="2"/>
              </a:rPr>
              <a:t></a:t>
            </a:r>
            <a:r>
              <a:rPr lang="en-US" altLang="en-US" sz="3200" dirty="0"/>
              <a:t>increase wakefulness by enhancing 	</a:t>
            </a:r>
            <a:r>
              <a:rPr lang="en-US" altLang="en-US" sz="3200" dirty="0" smtClean="0"/>
              <a:t>    dopamine </a:t>
            </a:r>
            <a:r>
              <a:rPr lang="en-US" altLang="en-US" sz="3200" dirty="0"/>
              <a:t>&amp; norepinephrine activity</a:t>
            </a:r>
          </a:p>
        </p:txBody>
      </p:sp>
      <p:sp>
        <p:nvSpPr>
          <p:cNvPr id="61442" name="Rectangle 2"/>
          <p:cNvSpPr>
            <a:spLocks noGrp="1" noChangeArrowheads="1"/>
          </p:cNvSpPr>
          <p:nvPr>
            <p:ph type="title"/>
          </p:nvPr>
        </p:nvSpPr>
        <p:spPr/>
        <p:txBody>
          <a:bodyPr/>
          <a:lstStyle/>
          <a:p>
            <a:r>
              <a:rPr lang="en-US" altLang="en-US" dirty="0" smtClean="0"/>
              <a:t>Narcolepsy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905000"/>
            <a:ext cx="7772400" cy="2646363"/>
          </a:xfrm>
        </p:spPr>
        <p:txBody>
          <a:bodyPr/>
          <a:lstStyle/>
          <a:p>
            <a:pPr marL="0" indent="0" algn="ctr">
              <a:buNone/>
            </a:pPr>
            <a:r>
              <a:rPr lang="en-US" altLang="en-US" dirty="0"/>
              <a:t>Narcolepsy with </a:t>
            </a:r>
            <a:r>
              <a:rPr lang="en-US" altLang="en-US" dirty="0" smtClean="0"/>
              <a:t>Cataplexy</a:t>
            </a:r>
          </a:p>
          <a:p>
            <a:pPr marL="0" indent="0" algn="ctr">
              <a:buNone/>
            </a:pPr>
            <a:r>
              <a:rPr lang="en-US" altLang="en-US" dirty="0"/>
              <a:t/>
            </a:r>
            <a:br>
              <a:rPr lang="en-US" altLang="en-US" dirty="0"/>
            </a:br>
            <a:r>
              <a:rPr lang="en-US" altLang="en-US" dirty="0">
                <a:hlinkClick r:id="rId2"/>
              </a:rPr>
              <a:t>http://www.youtube.com/watch?v=3MBCeKn0Oeo</a:t>
            </a:r>
            <a:endParaRPr lang="en-US" dirty="0"/>
          </a:p>
        </p:txBody>
      </p:sp>
    </p:spTree>
    <p:extLst>
      <p:ext uri="{BB962C8B-B14F-4D97-AF65-F5344CB8AC3E}">
        <p14:creationId xmlns:p14="http://schemas.microsoft.com/office/powerpoint/2010/main" val="2236587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p:txBody>
          <a:bodyPr/>
          <a:lstStyle/>
          <a:p>
            <a:r>
              <a:rPr lang="en-US" altLang="en-US" dirty="0"/>
              <a:t>Dogs that lack the gene for orexin receptors have </a:t>
            </a:r>
            <a:r>
              <a:rPr lang="en-US" altLang="en-US" dirty="0" smtClean="0"/>
              <a:t>symptoms </a:t>
            </a:r>
            <a:r>
              <a:rPr lang="en-US" altLang="en-US" dirty="0"/>
              <a:t>much like human narcolepsy</a:t>
            </a:r>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4111859"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5104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0"/>
            <a:ext cx="9144000" cy="6858000"/>
          </a:xfrm>
        </p:spPr>
        <p:txBody>
          <a:bodyPr/>
          <a:lstStyle/>
          <a:p>
            <a:pPr marL="0" indent="0">
              <a:spcBef>
                <a:spcPct val="0"/>
              </a:spcBef>
              <a:buFontTx/>
              <a:buNone/>
            </a:pPr>
            <a:r>
              <a:rPr lang="en-US" altLang="en-US" sz="1600" dirty="0" err="1">
                <a:latin typeface="Times New Roman" panose="02020603050405020304" pitchFamily="18" charset="0"/>
                <a:cs typeface="Times New Roman" panose="02020603050405020304" pitchFamily="18" charset="0"/>
              </a:rPr>
              <a:t>Curr</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Opin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Pulm</a:t>
            </a:r>
            <a:r>
              <a:rPr lang="en-US" altLang="en-US" sz="1600" dirty="0">
                <a:latin typeface="Times New Roman" panose="02020603050405020304" pitchFamily="18" charset="0"/>
                <a:cs typeface="Times New Roman" panose="02020603050405020304" pitchFamily="18" charset="0"/>
              </a:rPr>
              <a:t> Med. 2013 Nov;19(6):587-93. 		</a:t>
            </a:r>
            <a:r>
              <a:rPr lang="en-US" altLang="en-US" sz="1600" dirty="0" err="1">
                <a:latin typeface="Times New Roman" panose="02020603050405020304" pitchFamily="18" charset="0"/>
                <a:cs typeface="Times New Roman" panose="02020603050405020304" pitchFamily="18" charset="0"/>
              </a:rPr>
              <a:t>doi</a:t>
            </a:r>
            <a:r>
              <a:rPr lang="en-US" altLang="en-US" sz="1600" dirty="0">
                <a:latin typeface="Times New Roman" panose="02020603050405020304" pitchFamily="18" charset="0"/>
                <a:cs typeface="Times New Roman" panose="02020603050405020304" pitchFamily="18" charset="0"/>
              </a:rPr>
              <a:t>: 10.1097/MCP.0b013e328365af97.</a:t>
            </a:r>
          </a:p>
          <a:p>
            <a:pPr marL="0" indent="0" algn="ctr">
              <a:spcBef>
                <a:spcPct val="0"/>
              </a:spcBef>
              <a:buFontTx/>
              <a:buNone/>
            </a:pPr>
            <a:r>
              <a:rPr lang="en-US" altLang="en-US" sz="2000" b="1" dirty="0">
                <a:latin typeface="Times New Roman" panose="02020603050405020304" pitchFamily="18" charset="0"/>
                <a:cs typeface="Times New Roman" panose="02020603050405020304" pitchFamily="18" charset="0"/>
              </a:rPr>
              <a:t>Narcolepsy and H1N1 vaccination: a link?</a:t>
            </a:r>
          </a:p>
          <a:p>
            <a:pPr marL="0" indent="0">
              <a:spcBef>
                <a:spcPct val="0"/>
              </a:spcBef>
              <a:buFontTx/>
              <a:buNone/>
            </a:pPr>
            <a:r>
              <a:rPr lang="en-US" altLang="en-US" sz="2000" dirty="0" err="1">
                <a:latin typeface="Times New Roman" panose="02020603050405020304" pitchFamily="18" charset="0"/>
                <a:cs typeface="Times New Roman" panose="02020603050405020304" pitchFamily="18" charset="0"/>
              </a:rPr>
              <a:t>Thebault</a:t>
            </a:r>
            <a:r>
              <a:rPr lang="en-US" altLang="en-US" sz="2000" dirty="0">
                <a:latin typeface="Times New Roman" panose="02020603050405020304" pitchFamily="18" charset="0"/>
                <a:cs typeface="Times New Roman" panose="02020603050405020304" pitchFamily="18" charset="0"/>
              </a:rPr>
              <a:t> S, Vincent A, </a:t>
            </a:r>
            <a:r>
              <a:rPr lang="en-US" altLang="en-US" sz="2000" dirty="0" err="1">
                <a:latin typeface="Times New Roman" panose="02020603050405020304" pitchFamily="18" charset="0"/>
                <a:cs typeface="Times New Roman" panose="02020603050405020304" pitchFamily="18" charset="0"/>
              </a:rPr>
              <a:t>Gringras</a:t>
            </a:r>
            <a:r>
              <a:rPr lang="en-US" altLang="en-US" sz="2000" dirty="0">
                <a:latin typeface="Times New Roman" panose="02020603050405020304" pitchFamily="18" charset="0"/>
                <a:cs typeface="Times New Roman" panose="02020603050405020304" pitchFamily="18" charset="0"/>
              </a:rPr>
              <a:t> P.</a:t>
            </a:r>
          </a:p>
          <a:p>
            <a:pPr marL="0" indent="0">
              <a:spcBef>
                <a:spcPct val="0"/>
              </a:spcBef>
              <a:buFontTx/>
              <a:buNone/>
            </a:pPr>
            <a:r>
              <a:rPr lang="en-US" altLang="en-US" sz="1400" dirty="0">
                <a:latin typeface="Times New Roman" panose="02020603050405020304" pitchFamily="18" charset="0"/>
                <a:cs typeface="Times New Roman" panose="02020603050405020304" pitchFamily="18" charset="0"/>
              </a:rPr>
              <a:t>a </a:t>
            </a:r>
            <a:r>
              <a:rPr lang="en-US" altLang="en-US" sz="1400" dirty="0" err="1">
                <a:latin typeface="Times New Roman" panose="02020603050405020304" pitchFamily="18" charset="0"/>
                <a:cs typeface="Times New Roman" panose="02020603050405020304" pitchFamily="18" charset="0"/>
              </a:rPr>
              <a:t>Neuroimmunology</a:t>
            </a:r>
            <a:r>
              <a:rPr lang="en-US" altLang="en-US" sz="1400" dirty="0">
                <a:latin typeface="Times New Roman" panose="02020603050405020304" pitchFamily="18" charset="0"/>
                <a:cs typeface="Times New Roman" panose="02020603050405020304" pitchFamily="18" charset="0"/>
              </a:rPr>
              <a:t> Group, Nuffield Department of Clinical Neurosciences, Oxford University, Oxford </a:t>
            </a:r>
          </a:p>
          <a:p>
            <a:pPr marL="0" indent="0">
              <a:spcBef>
                <a:spcPct val="0"/>
              </a:spcBef>
              <a:buFontTx/>
              <a:buNone/>
            </a:pPr>
            <a:r>
              <a:rPr lang="en-US" altLang="en-US" sz="1400" dirty="0">
                <a:latin typeface="Times New Roman" panose="02020603050405020304" pitchFamily="18" charset="0"/>
                <a:cs typeface="Times New Roman" panose="02020603050405020304" pitchFamily="18" charset="0"/>
              </a:rPr>
              <a:t>b </a:t>
            </a:r>
            <a:r>
              <a:rPr lang="en-US" altLang="en-US" sz="1400" dirty="0" err="1">
                <a:latin typeface="Times New Roman" panose="02020603050405020304" pitchFamily="18" charset="0"/>
                <a:cs typeface="Times New Roman" panose="02020603050405020304" pitchFamily="18" charset="0"/>
              </a:rPr>
              <a:t>Paediatric</a:t>
            </a:r>
            <a:r>
              <a:rPr lang="en-US" altLang="en-US" sz="1400" dirty="0">
                <a:latin typeface="Times New Roman" panose="02020603050405020304" pitchFamily="18" charset="0"/>
                <a:cs typeface="Times New Roman" panose="02020603050405020304" pitchFamily="18" charset="0"/>
              </a:rPr>
              <a:t> Sleep Medicine Department, Evelina London and Kings College London, London, UK.</a:t>
            </a:r>
          </a:p>
          <a:p>
            <a:pPr marL="0" indent="0">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marL="0" indent="0" algn="ctr">
              <a:spcBef>
                <a:spcPct val="0"/>
              </a:spcBef>
              <a:buFontTx/>
              <a:buNone/>
            </a:pPr>
            <a:r>
              <a:rPr lang="en-US" altLang="en-US" sz="1600" dirty="0">
                <a:latin typeface="Times New Roman" panose="02020603050405020304" pitchFamily="18" charset="0"/>
                <a:cs typeface="Times New Roman" panose="02020603050405020304" pitchFamily="18" charset="0"/>
              </a:rPr>
              <a:t>PURPOSE OF REVIEW:</a:t>
            </a:r>
          </a:p>
          <a:p>
            <a:pPr marL="0" indent="0">
              <a:spcBef>
                <a:spcPct val="0"/>
              </a:spcBef>
              <a:buFontTx/>
              <a:buNone/>
            </a:pPr>
            <a:r>
              <a:rPr lang="en-US" altLang="en-US" sz="1600" dirty="0">
                <a:latin typeface="Times New Roman" panose="02020603050405020304" pitchFamily="18" charset="0"/>
                <a:cs typeface="Times New Roman" panose="02020603050405020304" pitchFamily="18" charset="0"/>
              </a:rPr>
              <a:t>A number of European countries have reported a dramatic increase in the rates of childhood narcolepsy with cataplexy in children immunized with a split-</a:t>
            </a:r>
            <a:r>
              <a:rPr lang="en-US" altLang="en-US" sz="1600" dirty="0" err="1">
                <a:latin typeface="Times New Roman" panose="02020603050405020304" pitchFamily="18" charset="0"/>
                <a:cs typeface="Times New Roman" panose="02020603050405020304" pitchFamily="18" charset="0"/>
              </a:rPr>
              <a:t>virion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adjuvanted</a:t>
            </a:r>
            <a:r>
              <a:rPr lang="en-US" altLang="en-US" sz="1600" dirty="0">
                <a:latin typeface="Times New Roman" panose="02020603050405020304" pitchFamily="18" charset="0"/>
                <a:cs typeface="Times New Roman" panose="02020603050405020304" pitchFamily="18" charset="0"/>
              </a:rPr>
              <a:t> swine flu vaccine. Here, we review the strengths and weaknesses of these epidemiological studies and possible </a:t>
            </a:r>
            <a:r>
              <a:rPr lang="en-US" altLang="en-US" sz="1600" dirty="0" err="1">
                <a:latin typeface="Times New Roman" panose="02020603050405020304" pitchFamily="18" charset="0"/>
                <a:cs typeface="Times New Roman" panose="02020603050405020304" pitchFamily="18" charset="0"/>
              </a:rPr>
              <a:t>neuroimmunological</a:t>
            </a:r>
            <a:r>
              <a:rPr lang="en-US" altLang="en-US" sz="1600" dirty="0">
                <a:latin typeface="Times New Roman" panose="02020603050405020304" pitchFamily="18" charset="0"/>
                <a:cs typeface="Times New Roman" panose="02020603050405020304" pitchFamily="18" charset="0"/>
              </a:rPr>
              <a:t> mechanisms.</a:t>
            </a:r>
          </a:p>
          <a:p>
            <a:pPr marL="0" indent="0" algn="ctr">
              <a:spcBef>
                <a:spcPct val="0"/>
              </a:spcBef>
              <a:buFontTx/>
              <a:buNone/>
            </a:pPr>
            <a:r>
              <a:rPr lang="en-US" altLang="en-US" sz="1600" dirty="0">
                <a:latin typeface="Times New Roman" panose="02020603050405020304" pitchFamily="18" charset="0"/>
                <a:cs typeface="Times New Roman" panose="02020603050405020304" pitchFamily="18" charset="0"/>
              </a:rPr>
              <a:t>RECENT FINDINGS:</a:t>
            </a:r>
          </a:p>
          <a:p>
            <a:pPr marL="0" indent="0">
              <a:spcBef>
                <a:spcPct val="0"/>
              </a:spcBef>
              <a:buFontTx/>
              <a:buNone/>
            </a:pPr>
            <a:r>
              <a:rPr lang="en-US" altLang="en-US" sz="1600" dirty="0">
                <a:latin typeface="Times New Roman" panose="02020603050405020304" pitchFamily="18" charset="0"/>
                <a:cs typeface="Times New Roman" panose="02020603050405020304" pitchFamily="18" charset="0"/>
              </a:rPr>
              <a:t>Initial concerns of a 13-fold increased relative risk of narcolepsy were raised by the Scandinavian health protection agencies in 2010. Subsequent retrospective studies support these findings in Canada, France, Ireland, England and Denmark. The cases are predominantly young children who present with severe and rapid onset of cataplexy as well as narcolepsy often within a few weeks of vaccination. The proposed mechanism for </a:t>
            </a:r>
            <a:r>
              <a:rPr lang="en-US" altLang="en-US" sz="1600" dirty="0" err="1">
                <a:latin typeface="Times New Roman" panose="02020603050405020304" pitchFamily="18" charset="0"/>
                <a:cs typeface="Times New Roman" panose="02020603050405020304" pitchFamily="18" charset="0"/>
              </a:rPr>
              <a:t>postvaccination</a:t>
            </a:r>
            <a:r>
              <a:rPr lang="en-US" altLang="en-US" sz="1600" dirty="0">
                <a:latin typeface="Times New Roman" panose="02020603050405020304" pitchFamily="18" charset="0"/>
                <a:cs typeface="Times New Roman" panose="02020603050405020304" pitchFamily="18" charset="0"/>
              </a:rPr>
              <a:t> narcolepsy is one in which an environmental trigger causes or enhances an antibody-mediated autoimmune response in patients with a preexisting genetic susceptibility. However, there have not yet been any reports of specific autoimmunity, either antibody or T-cell-mediated.</a:t>
            </a:r>
          </a:p>
          <a:p>
            <a:pPr marL="0" indent="0" algn="ctr">
              <a:spcBef>
                <a:spcPct val="0"/>
              </a:spcBef>
              <a:buFontTx/>
              <a:buNone/>
            </a:pPr>
            <a:r>
              <a:rPr lang="en-US" altLang="en-US" sz="1600" dirty="0">
                <a:latin typeface="Times New Roman" panose="02020603050405020304" pitchFamily="18" charset="0"/>
                <a:cs typeface="Times New Roman" panose="02020603050405020304" pitchFamily="18" charset="0"/>
              </a:rPr>
              <a:t>SUMMARY:</a:t>
            </a:r>
          </a:p>
          <a:p>
            <a:pPr marL="0" indent="0">
              <a:spcBef>
                <a:spcPct val="0"/>
              </a:spcBef>
              <a:buFontTx/>
              <a:buNone/>
            </a:pPr>
            <a:r>
              <a:rPr lang="en-US" altLang="en-US" sz="1600" dirty="0">
                <a:latin typeface="Times New Roman" panose="02020603050405020304" pitchFamily="18" charset="0"/>
                <a:cs typeface="Times New Roman" panose="02020603050405020304" pitchFamily="18" charset="0"/>
              </a:rPr>
              <a:t>There is a strong association between narcolepsy and H1N1 vaccination. However, whether this reflects a true increase in affected individuals or a hastening of disease onset in individuals who would otherwise have developed narcolepsy later will become clear in the coming years. The pathological explanation of this association and narcolepsy is likely to be autoimmune, although supportive evidence is </a:t>
            </a:r>
            <a:r>
              <a:rPr lang="en-US" altLang="en-US" sz="1600" dirty="0" smtClean="0">
                <a:latin typeface="Times New Roman" panose="02020603050405020304" pitchFamily="18" charset="0"/>
                <a:cs typeface="Times New Roman" panose="02020603050405020304" pitchFamily="18" charset="0"/>
              </a:rPr>
              <a:t>lacking.</a:t>
            </a:r>
          </a:p>
          <a:p>
            <a:pPr marL="0" indent="0">
              <a:spcBef>
                <a:spcPct val="0"/>
              </a:spcBef>
              <a:buFontTx/>
              <a:buNone/>
            </a:pPr>
            <a:r>
              <a:rPr lang="en-US" altLang="en-US" sz="1600" dirty="0" smtClean="0">
                <a:latin typeface="Times New Roman" panose="02020603050405020304" pitchFamily="18" charset="0"/>
                <a:cs typeface="Times New Roman" panose="02020603050405020304" pitchFamily="18" charset="0"/>
              </a:rPr>
              <a:t>Video </a:t>
            </a:r>
            <a:r>
              <a:rPr lang="en-US" altLang="en-US" sz="1600" dirty="0">
                <a:latin typeface="Times New Roman" panose="02020603050405020304" pitchFamily="18" charset="0"/>
                <a:cs typeface="Times New Roman" panose="02020603050405020304" pitchFamily="18" charset="0"/>
              </a:rPr>
              <a:t>abstract available: </a:t>
            </a:r>
            <a:endParaRPr lang="en-US" altLang="en-US" sz="1600" dirty="0" smtClean="0">
              <a:latin typeface="Times New Roman" panose="02020603050405020304" pitchFamily="18" charset="0"/>
              <a:cs typeface="Times New Roman" panose="02020603050405020304" pitchFamily="18" charset="0"/>
            </a:endParaRPr>
          </a:p>
          <a:p>
            <a:pPr marL="0" indent="0">
              <a:spcBef>
                <a:spcPct val="0"/>
              </a:spcBef>
              <a:spcAft>
                <a:spcPts val="600"/>
              </a:spcAft>
              <a:buFontTx/>
              <a:buNone/>
            </a:pPr>
            <a:r>
              <a:rPr lang="en-US" altLang="en-US" sz="1600" dirty="0" smtClean="0">
                <a:latin typeface="Times New Roman" panose="02020603050405020304" pitchFamily="18" charset="0"/>
                <a:cs typeface="Times New Roman" panose="02020603050405020304" pitchFamily="18" charset="0"/>
              </a:rPr>
              <a:t>See </a:t>
            </a:r>
            <a:r>
              <a:rPr lang="en-US" altLang="en-US" sz="1600" dirty="0">
                <a:latin typeface="Times New Roman" panose="02020603050405020304" pitchFamily="18" charset="0"/>
                <a:cs typeface="Times New Roman" panose="02020603050405020304" pitchFamily="18" charset="0"/>
              </a:rPr>
              <a:t>the Video Supplementary Digital Content </a:t>
            </a:r>
            <a:r>
              <a:rPr lang="en-US" altLang="en-US" sz="1600" dirty="0" smtClean="0">
                <a:latin typeface="Times New Roman" panose="02020603050405020304" pitchFamily="18" charset="0"/>
                <a:cs typeface="Times New Roman" panose="02020603050405020304" pitchFamily="18" charset="0"/>
              </a:rPr>
              <a:t>1 </a:t>
            </a:r>
            <a:r>
              <a:rPr lang="en-US" altLang="en-US" sz="1800" dirty="0" smtClean="0">
                <a:latin typeface="Times New Roman" panose="02020603050405020304" pitchFamily="18" charset="0"/>
                <a:cs typeface="Times New Roman" panose="02020603050405020304" pitchFamily="18" charset="0"/>
              </a:rPr>
              <a:t>(</a:t>
            </a:r>
            <a:r>
              <a:rPr lang="en-US" altLang="en-US" sz="2400" b="1" dirty="0" smtClean="0">
                <a:solidFill>
                  <a:srgbClr val="FF0000"/>
                </a:solidFill>
                <a:latin typeface="Times New Roman" panose="02020603050405020304" pitchFamily="18" charset="0"/>
                <a:cs typeface="Times New Roman" panose="02020603050405020304" pitchFamily="18" charset="0"/>
              </a:rPr>
              <a:t>http</a:t>
            </a:r>
            <a:r>
              <a:rPr lang="en-US" altLang="en-US" sz="2400" b="1" dirty="0">
                <a:solidFill>
                  <a:srgbClr val="FF0000"/>
                </a:solidFill>
                <a:latin typeface="Times New Roman" panose="02020603050405020304" pitchFamily="18" charset="0"/>
                <a:cs typeface="Times New Roman" panose="02020603050405020304" pitchFamily="18" charset="0"/>
              </a:rPr>
              <a:t>://links.lww.com/COPM/A9</a:t>
            </a:r>
            <a:r>
              <a:rPr lang="en-US" altLang="en-US" sz="1800" dirty="0" smtClean="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a:t>
            </a:r>
            <a:endParaRPr lang="en-US" altLang="en-US" sz="800" dirty="0" smtClean="0">
              <a:latin typeface="Times New Roman" panose="02020603050405020304" pitchFamily="18" charset="0"/>
              <a:cs typeface="Times New Roman" panose="02020603050405020304" pitchFamily="18" charset="0"/>
            </a:endParaRPr>
          </a:p>
          <a:p>
            <a:pPr marL="0" indent="0">
              <a:spcBef>
                <a:spcPct val="0"/>
              </a:spcBef>
              <a:buFontTx/>
              <a:buNone/>
            </a:pPr>
            <a:r>
              <a:rPr lang="en-US" altLang="en-US" sz="1600" dirty="0" smtClean="0">
                <a:latin typeface="Times New Roman" panose="02020603050405020304" pitchFamily="18" charset="0"/>
                <a:cs typeface="Times New Roman" panose="02020603050405020304" pitchFamily="18" charset="0"/>
              </a:rPr>
              <a:t>PMID</a:t>
            </a:r>
            <a:r>
              <a:rPr lang="en-US" altLang="en-US" sz="1600" dirty="0">
                <a:latin typeface="Times New Roman" panose="02020603050405020304" pitchFamily="18" charset="0"/>
                <a:cs typeface="Times New Roman" panose="02020603050405020304" pitchFamily="18" charset="0"/>
              </a:rPr>
              <a:t>: 24048081 [PubMed - in process</a:t>
            </a:r>
            <a:r>
              <a:rPr lang="en-US" altLang="en-US" sz="1600" dirty="0" smtClean="0">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300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r>
              <a:rPr lang="en-US" altLang="en-US" b="1" dirty="0">
                <a:solidFill>
                  <a:srgbClr val="C00000"/>
                </a:solidFill>
              </a:rPr>
              <a:t>Periodic limb movement disorder</a:t>
            </a:r>
            <a:r>
              <a:rPr lang="en-US" altLang="en-US" dirty="0"/>
              <a:t>= repeated involuntary movement of legs and sometimes arms while sleeping</a:t>
            </a:r>
          </a:p>
          <a:p>
            <a:pPr lvl="1"/>
            <a:r>
              <a:rPr lang="en-US" altLang="en-US" sz="3200" dirty="0"/>
              <a:t>Legs kick once every 20-30 seconds for periods of minutes to hours</a:t>
            </a:r>
          </a:p>
          <a:p>
            <a:pPr lvl="1"/>
            <a:r>
              <a:rPr lang="en-US" altLang="en-US" sz="3200" dirty="0"/>
              <a:t>Usually occurs during NREM sleep</a:t>
            </a:r>
          </a:p>
          <a:p>
            <a:pPr lvl="1"/>
            <a:r>
              <a:rPr lang="en-US" altLang="en-US" sz="3200" dirty="0"/>
              <a:t>Tranquilizers can help in some cases</a:t>
            </a:r>
          </a:p>
        </p:txBody>
      </p:sp>
      <p:sp>
        <p:nvSpPr>
          <p:cNvPr id="62466" name="Rectangle 2"/>
          <p:cNvSpPr>
            <a:spLocks noGrp="1" noChangeArrowheads="1"/>
          </p:cNvSpPr>
          <p:nvPr>
            <p:ph type="title"/>
          </p:nvPr>
        </p:nvSpPr>
        <p:spPr/>
        <p:txBody>
          <a:bodyPr/>
          <a:lstStyle/>
          <a:p>
            <a:r>
              <a:rPr lang="en-US" altLang="en-US" dirty="0" smtClean="0"/>
              <a:t>Periodic Limb Movement Disorder</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228600" y="1410590"/>
            <a:ext cx="8610600" cy="5295010"/>
          </a:xfrm>
        </p:spPr>
        <p:txBody>
          <a:bodyPr/>
          <a:lstStyle/>
          <a:p>
            <a:pPr>
              <a:defRPr/>
            </a:pPr>
            <a:r>
              <a:rPr lang="en-US" altLang="en-US" b="1" dirty="0">
                <a:solidFill>
                  <a:srgbClr val="C00000"/>
                </a:solidFill>
              </a:rPr>
              <a:t>REM behavior </a:t>
            </a:r>
            <a:r>
              <a:rPr lang="en-US" altLang="en-US" b="1" dirty="0" smtClean="0">
                <a:solidFill>
                  <a:srgbClr val="C00000"/>
                </a:solidFill>
              </a:rPr>
              <a:t>disorder</a:t>
            </a:r>
            <a:r>
              <a:rPr lang="en-US" altLang="en-US" dirty="0" smtClean="0"/>
              <a:t>= </a:t>
            </a:r>
            <a:r>
              <a:rPr lang="en-US" altLang="en-US" dirty="0"/>
              <a:t>associated with vigorous movement during REM sleep</a:t>
            </a:r>
          </a:p>
          <a:p>
            <a:pPr lvl="1">
              <a:defRPr/>
            </a:pPr>
            <a:r>
              <a:rPr lang="en-US" altLang="en-US" sz="3200" dirty="0"/>
              <a:t>Usually associated with acting out dreams</a:t>
            </a:r>
          </a:p>
          <a:p>
            <a:endParaRPr lang="en-US" altLang="en-US" dirty="0" smtClean="0"/>
          </a:p>
          <a:p>
            <a:r>
              <a:rPr lang="en-US" altLang="en-US" dirty="0" smtClean="0"/>
              <a:t>Research </a:t>
            </a:r>
            <a:r>
              <a:rPr lang="en-US" dirty="0" smtClean="0"/>
              <a:t>suggests:</a:t>
            </a:r>
          </a:p>
          <a:p>
            <a:pPr lvl="1"/>
            <a:r>
              <a:rPr lang="en-US" sz="3200" dirty="0"/>
              <a:t>I</a:t>
            </a:r>
            <a:r>
              <a:rPr lang="en-US" sz="3200" dirty="0" smtClean="0"/>
              <a:t>nadequate GABA &amp; other inhibitory neurotransmitters may be responsible</a:t>
            </a:r>
            <a:endParaRPr lang="en-US" altLang="en-US" sz="3200" dirty="0" smtClean="0"/>
          </a:p>
        </p:txBody>
      </p:sp>
      <p:sp>
        <p:nvSpPr>
          <p:cNvPr id="63490" name="Rectangle 2"/>
          <p:cNvSpPr>
            <a:spLocks noGrp="1" noChangeArrowheads="1"/>
          </p:cNvSpPr>
          <p:nvPr>
            <p:ph type="title"/>
          </p:nvPr>
        </p:nvSpPr>
        <p:spPr/>
        <p:txBody>
          <a:bodyPr/>
          <a:lstStyle/>
          <a:p>
            <a:r>
              <a:rPr lang="en-US" altLang="en-US" dirty="0" smtClean="0"/>
              <a:t>REM Behavior Disorder</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lstStyle/>
          <a:p>
            <a:r>
              <a:rPr lang="en-US" altLang="en-US" b="1" dirty="0">
                <a:solidFill>
                  <a:srgbClr val="C00000"/>
                </a:solidFill>
              </a:rPr>
              <a:t>Night terrors</a:t>
            </a:r>
            <a:r>
              <a:rPr lang="en-US" altLang="en-US" dirty="0"/>
              <a:t>= experiences of intense anxiety from which a person awakens screaming in terror</a:t>
            </a:r>
          </a:p>
          <a:p>
            <a:pPr lvl="1"/>
            <a:r>
              <a:rPr lang="en-US" altLang="en-US" sz="3200" dirty="0"/>
              <a:t>Usually occurs in NREM sleep</a:t>
            </a:r>
          </a:p>
          <a:p>
            <a:pPr lvl="1" eaLnBrk="1" hangingPunct="1"/>
            <a:r>
              <a:rPr lang="en-US" altLang="en-US" sz="3200" dirty="0"/>
              <a:t>More common in children</a:t>
            </a:r>
          </a:p>
          <a:p>
            <a:pPr lvl="1" eaLnBrk="1" hangingPunct="1"/>
            <a:r>
              <a:rPr lang="en-US" altLang="en-US" sz="3200" dirty="0"/>
              <a:t>Dream content- if any- is usually simple (such as a single image</a:t>
            </a:r>
            <a:r>
              <a:rPr lang="en-US" altLang="en-US" sz="3200" dirty="0" smtClean="0"/>
              <a:t>)</a:t>
            </a:r>
            <a:endParaRPr lang="en-US" altLang="en-US" sz="3200" dirty="0"/>
          </a:p>
        </p:txBody>
      </p:sp>
      <p:sp>
        <p:nvSpPr>
          <p:cNvPr id="64514" name="Rectangle 2"/>
          <p:cNvSpPr>
            <a:spLocks noGrp="1" noChangeArrowheads="1"/>
          </p:cNvSpPr>
          <p:nvPr>
            <p:ph type="title"/>
          </p:nvPr>
        </p:nvSpPr>
        <p:spPr/>
        <p:txBody>
          <a:bodyPr/>
          <a:lstStyle/>
          <a:p>
            <a:r>
              <a:rPr lang="en-US" altLang="en-US" dirty="0" smtClean="0"/>
              <a:t>Night Terrors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line graph shows the mean rectal temperature for nine adults in Celsius and Fahrenheit for different hours from sleep onset. The horizontal axis labeled Hours from sleep onset shows hours from minus 12 to 8, in increments of 2. The vertical axis on left shows rectal temperature in Celsius and the vertical axis on right shows the rectal temperature in Fahrenheit. The approximate mean rectal temperature in Celsius and Fahrenheit respectively are as follows: minus 12: 36.8, 98.3; minus 10: 36.9, 98.4; minus 8: 36.9, 98.5; minus 6: 37.0, 98.6; minus 4: 37.0, 98.6; minus 2: 36.8, 98.4; 0: 36.7, 98.1; 2: 36.7; 98.0; 4: 36.7, 98.1; 6: 36.8; 98.2; 8: 36.8, 98.3."/>
          <p:cNvPicPr>
            <a:picLocks noChangeAspect="1" noChangeArrowheads="1"/>
          </p:cNvPicPr>
          <p:nvPr/>
        </p:nvPicPr>
        <p:blipFill rotWithShape="1">
          <a:blip r:embed="rId3">
            <a:extLst>
              <a:ext uri="{28A0092B-C50C-407E-A947-70E740481C1C}">
                <a14:useLocalDpi xmlns:a14="http://schemas.microsoft.com/office/drawing/2010/main" val="0"/>
              </a:ext>
            </a:extLst>
          </a:blip>
          <a:srcRect b="29804"/>
          <a:stretch/>
        </p:blipFill>
        <p:spPr bwMode="auto">
          <a:xfrm>
            <a:off x="457200" y="724619"/>
            <a:ext cx="8229600" cy="529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ea typeface="ＭＳ Ｐゴシック" pitchFamily="1" charset="-128"/>
              </a:defRPr>
            </a:lvl2pPr>
            <a:lvl3pPr algn="ctr" rtl="0" eaLnBrk="0" fontAlgn="base" hangingPunct="0">
              <a:spcBef>
                <a:spcPct val="0"/>
              </a:spcBef>
              <a:spcAft>
                <a:spcPct val="0"/>
              </a:spcAft>
              <a:defRPr sz="3200" b="1">
                <a:solidFill>
                  <a:schemeClr val="tx2"/>
                </a:solidFill>
                <a:latin typeface="Arial" charset="0"/>
                <a:ea typeface="ＭＳ Ｐゴシック" pitchFamily="1" charset="-128"/>
              </a:defRPr>
            </a:lvl3pPr>
            <a:lvl4pPr algn="ctr" rtl="0" eaLnBrk="0" fontAlgn="base" hangingPunct="0">
              <a:spcBef>
                <a:spcPct val="0"/>
              </a:spcBef>
              <a:spcAft>
                <a:spcPct val="0"/>
              </a:spcAft>
              <a:defRPr sz="3200" b="1">
                <a:solidFill>
                  <a:schemeClr val="tx2"/>
                </a:solidFill>
                <a:latin typeface="Arial" charset="0"/>
                <a:ea typeface="ＭＳ Ｐゴシック" pitchFamily="1" charset="-128"/>
              </a:defRPr>
            </a:lvl4pPr>
            <a:lvl5pPr algn="ctr" rtl="0" eaLnBrk="0" fontAlgn="base" hangingPunct="0">
              <a:spcBef>
                <a:spcPct val="0"/>
              </a:spcBef>
              <a:spcAft>
                <a:spcPct val="0"/>
              </a:spcAft>
              <a:defRPr sz="3200" b="1">
                <a:solidFill>
                  <a:schemeClr val="tx2"/>
                </a:solidFill>
                <a:latin typeface="Arial" charset="0"/>
                <a:ea typeface="ＭＳ Ｐゴシック" pitchFamily="1" charset="-128"/>
              </a:defRPr>
            </a:lvl5pPr>
            <a:lvl6pPr marL="457200" algn="ctr" rtl="0" fontAlgn="base">
              <a:spcBef>
                <a:spcPct val="0"/>
              </a:spcBef>
              <a:spcAft>
                <a:spcPct val="0"/>
              </a:spcAft>
              <a:defRPr sz="3200" b="1">
                <a:solidFill>
                  <a:schemeClr val="tx2"/>
                </a:solidFill>
                <a:latin typeface="Arial" charset="0"/>
                <a:ea typeface="ＭＳ Ｐゴシック" pitchFamily="1" charset="-128"/>
              </a:defRPr>
            </a:lvl6pPr>
            <a:lvl7pPr marL="914400" algn="ctr" rtl="0" fontAlgn="base">
              <a:spcBef>
                <a:spcPct val="0"/>
              </a:spcBef>
              <a:spcAft>
                <a:spcPct val="0"/>
              </a:spcAft>
              <a:defRPr sz="3200" b="1">
                <a:solidFill>
                  <a:schemeClr val="tx2"/>
                </a:solidFill>
                <a:latin typeface="Arial" charset="0"/>
                <a:ea typeface="ＭＳ Ｐゴシック" pitchFamily="1" charset="-128"/>
              </a:defRPr>
            </a:lvl7pPr>
            <a:lvl8pPr marL="1371600" algn="ctr" rtl="0" fontAlgn="base">
              <a:spcBef>
                <a:spcPct val="0"/>
              </a:spcBef>
              <a:spcAft>
                <a:spcPct val="0"/>
              </a:spcAft>
              <a:defRPr sz="3200" b="1">
                <a:solidFill>
                  <a:schemeClr val="tx2"/>
                </a:solidFill>
                <a:latin typeface="Arial" charset="0"/>
                <a:ea typeface="ＭＳ Ｐゴシック" pitchFamily="1" charset="-128"/>
              </a:defRPr>
            </a:lvl8pPr>
            <a:lvl9pPr marL="1828800" algn="ctr" rtl="0" fontAlgn="base">
              <a:spcBef>
                <a:spcPct val="0"/>
              </a:spcBef>
              <a:spcAft>
                <a:spcPct val="0"/>
              </a:spcAft>
              <a:defRPr sz="3200" b="1">
                <a:solidFill>
                  <a:schemeClr val="tx2"/>
                </a:solidFill>
                <a:latin typeface="Arial" charset="0"/>
                <a:ea typeface="ＭＳ Ｐゴシック" pitchFamily="1" charset="-128"/>
              </a:defRPr>
            </a:lvl9pPr>
          </a:lstStyle>
          <a:p>
            <a:pPr eaLnBrk="1" hangingPunct="1"/>
            <a:endParaRPr lang="en-US" altLang="en-US" kern="0" dirty="0" smtClean="0"/>
          </a:p>
        </p:txBody>
      </p:sp>
      <p:sp>
        <p:nvSpPr>
          <p:cNvPr id="2" name="Title 1"/>
          <p:cNvSpPr>
            <a:spLocks noGrp="1"/>
          </p:cNvSpPr>
          <p:nvPr>
            <p:ph type="title" idx="4294967295"/>
          </p:nvPr>
        </p:nvSpPr>
        <p:spPr>
          <a:xfrm>
            <a:off x="0" y="12700"/>
            <a:ext cx="9139238" cy="1206500"/>
          </a:xfrm>
        </p:spPr>
        <p:txBody>
          <a:bodyPr anchor="t"/>
          <a:lstStyle/>
          <a:p>
            <a:pPr algn="ctr"/>
            <a:r>
              <a:rPr lang="en-US" altLang="en-US" kern="0" dirty="0"/>
              <a:t>Daily Pattern of Body </a:t>
            </a:r>
            <a:r>
              <a:rPr lang="en-US" altLang="en-US" kern="0" dirty="0" smtClean="0"/>
              <a:t>Temperature</a:t>
            </a:r>
            <a:endParaRPr lang="en-US" dirty="0"/>
          </a:p>
        </p:txBody>
      </p:sp>
      <p:sp>
        <p:nvSpPr>
          <p:cNvPr id="4" name="TextBox 3"/>
          <p:cNvSpPr txBox="1"/>
          <p:nvPr/>
        </p:nvSpPr>
        <p:spPr>
          <a:xfrm>
            <a:off x="1676400" y="5950803"/>
            <a:ext cx="6096000" cy="830997"/>
          </a:xfrm>
          <a:prstGeom prst="rect">
            <a:avLst/>
          </a:prstGeom>
          <a:solidFill>
            <a:schemeClr val="bg1"/>
          </a:solidFill>
          <a:ln>
            <a:solidFill>
              <a:schemeClr val="tx1"/>
            </a:solidFill>
          </a:ln>
        </p:spPr>
        <p:txBody>
          <a:bodyPr wrap="square" rtlCol="0">
            <a:spAutoFit/>
          </a:bodyPr>
          <a:lstStyle/>
          <a:p>
            <a:r>
              <a:rPr lang="en-US" sz="1600" b="1" dirty="0">
                <a:latin typeface="Arial" charset="0"/>
                <a:ea typeface="ＭＳ Ｐゴシック" pitchFamily="1" charset="-128"/>
              </a:rPr>
              <a:t>Figure 8.2 Mean rectal temperatures for nine adults</a:t>
            </a:r>
          </a:p>
          <a:p>
            <a:r>
              <a:rPr lang="en-US" sz="1600" dirty="0">
                <a:latin typeface="Arial" charset="0"/>
                <a:ea typeface="ＭＳ Ｐゴシック" pitchFamily="1" charset="-128"/>
              </a:rPr>
              <a:t>Body temperature reaches its low for the day about 2 hours after sleep onset; it reaches its peak about 6 hours before sleep onset. </a:t>
            </a:r>
          </a:p>
        </p:txBody>
      </p:sp>
      <p:sp>
        <p:nvSpPr>
          <p:cNvPr id="5" name="Slide Number Placeholder 4"/>
          <p:cNvSpPr>
            <a:spLocks noGrp="1"/>
          </p:cNvSpPr>
          <p:nvPr>
            <p:ph type="sldNum" sz="quarter" idx="12"/>
          </p:nvPr>
        </p:nvSpPr>
        <p:spPr/>
        <p:txBody>
          <a:bodyPr/>
          <a:lstStyle/>
          <a:p>
            <a:pPr>
              <a:defRPr/>
            </a:pPr>
            <a:fld id="{04BE63F4-A616-4BB9-A31E-CBB37186DD9F}" type="slidenum">
              <a:rPr lang="en-US" smtClean="0"/>
              <a:pPr>
                <a:defRPr/>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lstStyle/>
          <a:p>
            <a:r>
              <a:rPr lang="en-US" altLang="en-US" dirty="0"/>
              <a:t>“</a:t>
            </a:r>
            <a:r>
              <a:rPr lang="en-US" altLang="en-US" b="1" dirty="0">
                <a:solidFill>
                  <a:srgbClr val="C00000"/>
                </a:solidFill>
              </a:rPr>
              <a:t>Sleepwalking</a:t>
            </a:r>
            <a:r>
              <a:rPr lang="en-US" altLang="en-US" dirty="0"/>
              <a:t>” runs in families, mostly occurs in young children, and occurs mostly in </a:t>
            </a:r>
            <a:r>
              <a:rPr lang="en-US" altLang="en-US" dirty="0" smtClean="0"/>
              <a:t>slow wave sleep</a:t>
            </a:r>
            <a:endParaRPr lang="en-US" altLang="en-US" dirty="0"/>
          </a:p>
          <a:p>
            <a:pPr lvl="1"/>
            <a:r>
              <a:rPr lang="en-US" altLang="en-US" sz="3200" dirty="0"/>
              <a:t>Not usually associated with dreaming</a:t>
            </a:r>
          </a:p>
          <a:p>
            <a:pPr lvl="1" eaLnBrk="1" hangingPunct="1"/>
            <a:r>
              <a:rPr lang="en-US" altLang="en-US" sz="3200" dirty="0"/>
              <a:t>More common when sleep-deprived or under unusual stress</a:t>
            </a:r>
          </a:p>
          <a:p>
            <a:pPr eaLnBrk="1" hangingPunct="1"/>
            <a:endParaRPr lang="en-US" altLang="en-US" sz="1400" dirty="0"/>
          </a:p>
          <a:p>
            <a:pPr eaLnBrk="1" hangingPunct="1"/>
            <a:r>
              <a:rPr lang="en-US" altLang="en-US" dirty="0"/>
              <a:t>It is not dangerous to wake a sleepwalker</a:t>
            </a:r>
          </a:p>
          <a:p>
            <a:pPr lvl="1"/>
            <a:endParaRPr lang="en-US" altLang="en-US" dirty="0"/>
          </a:p>
        </p:txBody>
      </p:sp>
      <p:sp>
        <p:nvSpPr>
          <p:cNvPr id="64514" name="Rectangle 2"/>
          <p:cNvSpPr>
            <a:spLocks noGrp="1" noChangeArrowheads="1"/>
          </p:cNvSpPr>
          <p:nvPr>
            <p:ph type="title"/>
          </p:nvPr>
        </p:nvSpPr>
        <p:spPr/>
        <p:txBody>
          <a:bodyPr/>
          <a:lstStyle/>
          <a:p>
            <a:r>
              <a:rPr lang="en-US" altLang="en-US" dirty="0" smtClean="0"/>
              <a:t>Sleepwalking (Somnambulism)</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80</a:t>
            </a:fld>
            <a:endParaRPr lang="en-US" dirty="0"/>
          </a:p>
        </p:txBody>
      </p:sp>
    </p:spTree>
    <p:extLst>
      <p:ext uri="{BB962C8B-B14F-4D97-AF65-F5344CB8AC3E}">
        <p14:creationId xmlns:p14="http://schemas.microsoft.com/office/powerpoint/2010/main" val="27511451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066800"/>
            <a:ext cx="7772400" cy="3941763"/>
          </a:xfrm>
        </p:spPr>
        <p:txBody>
          <a:bodyPr/>
          <a:lstStyle/>
          <a:p>
            <a:pPr marL="0" indent="0" algn="ctr">
              <a:buNone/>
            </a:pPr>
            <a:r>
              <a:rPr lang="en-US" altLang="en-US" dirty="0"/>
              <a:t>Sleepwalking/talking</a:t>
            </a:r>
            <a:br>
              <a:rPr lang="en-US" altLang="en-US" dirty="0"/>
            </a:br>
            <a:r>
              <a:rPr lang="en-US" altLang="en-US" dirty="0">
                <a:hlinkClick r:id="rId2"/>
              </a:rPr>
              <a:t>http://www.youtube.com/watch?v=aNYT_rOgvIA</a:t>
            </a: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Mom’s reaction</a:t>
            </a:r>
            <a:br>
              <a:rPr lang="en-US" altLang="en-US" dirty="0"/>
            </a:br>
            <a:r>
              <a:rPr lang="en-US" altLang="en-US" dirty="0">
                <a:hlinkClick r:id="rId3"/>
              </a:rPr>
              <a:t>http://www.youtube.com/watch?NR=1&amp;feature=fvwp&amp;v=ibQ3-EwdthM</a:t>
            </a:r>
            <a:r>
              <a:rPr lang="en-US" altLang="en-US" dirty="0"/>
              <a:t/>
            </a:r>
            <a:br>
              <a:rPr lang="en-US" altLang="en-US" dirty="0"/>
            </a:br>
            <a:endParaRPr lang="en-US" dirty="0"/>
          </a:p>
        </p:txBody>
      </p:sp>
    </p:spTree>
    <p:extLst>
      <p:ext uri="{BB962C8B-B14F-4D97-AF65-F5344CB8AC3E}">
        <p14:creationId xmlns:p14="http://schemas.microsoft.com/office/powerpoint/2010/main" val="10024312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a:xfrm>
            <a:off x="152400" y="1410590"/>
            <a:ext cx="8839200" cy="5295010"/>
          </a:xfrm>
        </p:spPr>
        <p:txBody>
          <a:bodyPr/>
          <a:lstStyle/>
          <a:p>
            <a:r>
              <a:rPr lang="en-US" altLang="en-US" dirty="0"/>
              <a:t>An analogous condition is “sleep sex” or </a:t>
            </a:r>
            <a:r>
              <a:rPr lang="en-US" altLang="en-US" b="1" dirty="0" err="1">
                <a:solidFill>
                  <a:srgbClr val="C00000"/>
                </a:solidFill>
              </a:rPr>
              <a:t>sexsomnia</a:t>
            </a:r>
            <a:r>
              <a:rPr lang="en-US" altLang="en-US" dirty="0"/>
              <a:t>: engaging in sexual behavior (with a partner or by masturbation) while asleep</a:t>
            </a:r>
          </a:p>
          <a:p>
            <a:endParaRPr lang="en-US" altLang="en-US" sz="1400" dirty="0"/>
          </a:p>
          <a:p>
            <a:pPr lvl="1"/>
            <a:r>
              <a:rPr lang="en-US" altLang="en-US" sz="3200" dirty="0"/>
              <a:t>Person doesn’t remember afterwards</a:t>
            </a:r>
          </a:p>
          <a:p>
            <a:pPr lvl="1"/>
            <a:r>
              <a:rPr lang="en-US" altLang="en-US" sz="3200" dirty="0"/>
              <a:t>Can pose a threat to romances/marriages!</a:t>
            </a:r>
          </a:p>
        </p:txBody>
      </p:sp>
      <p:sp>
        <p:nvSpPr>
          <p:cNvPr id="65538" name="Title 1"/>
          <p:cNvSpPr>
            <a:spLocks noGrp="1"/>
          </p:cNvSpPr>
          <p:nvPr>
            <p:ph type="title"/>
          </p:nvPr>
        </p:nvSpPr>
        <p:spPr/>
        <p:txBody>
          <a:bodyPr/>
          <a:lstStyle/>
          <a:p>
            <a:r>
              <a:rPr lang="en-US" altLang="en-US" dirty="0" err="1" smtClean="0"/>
              <a:t>Sexsomnia</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We’ve evolved mechanisms to force us to sleep</a:t>
            </a:r>
          </a:p>
          <a:p>
            <a:r>
              <a:rPr lang="en-US" dirty="0" smtClean="0"/>
              <a:t>Inhibitory processes in our brains force us to become less aroused and less alert, and thus to sleep</a:t>
            </a:r>
            <a:endParaRPr lang="en-US" dirty="0"/>
          </a:p>
        </p:txBody>
      </p:sp>
      <p:sp>
        <p:nvSpPr>
          <p:cNvPr id="2" name="Title 1"/>
          <p:cNvSpPr>
            <a:spLocks noGrp="1"/>
          </p:cNvSpPr>
          <p:nvPr>
            <p:ph type="title"/>
          </p:nvPr>
        </p:nvSpPr>
        <p:spPr/>
        <p:txBody>
          <a:bodyPr/>
          <a:lstStyle/>
          <a:p>
            <a:r>
              <a:rPr lang="en-US" dirty="0" smtClean="0"/>
              <a:t>8.3 Why Sleep? Why REM? Why Dreams?</a:t>
            </a:r>
            <a:endParaRPr lang="en-US" dirty="0"/>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83</a:t>
            </a:fld>
            <a:endParaRPr lang="en-US" dirty="0"/>
          </a:p>
        </p:txBody>
      </p:sp>
    </p:spTree>
    <p:extLst>
      <p:ext uri="{BB962C8B-B14F-4D97-AF65-F5344CB8AC3E}">
        <p14:creationId xmlns:p14="http://schemas.microsoft.com/office/powerpoint/2010/main" val="24400366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p:txBody>
          <a:bodyPr/>
          <a:lstStyle/>
          <a:p>
            <a:r>
              <a:rPr lang="en-US" altLang="en-US" dirty="0" smtClean="0"/>
              <a:t>Some functions of sleep include:</a:t>
            </a:r>
          </a:p>
          <a:p>
            <a:pPr lvl="1"/>
            <a:r>
              <a:rPr lang="en-US" sz="3200" dirty="0" smtClean="0"/>
              <a:t>Resting muscles</a:t>
            </a:r>
          </a:p>
          <a:p>
            <a:pPr lvl="1"/>
            <a:r>
              <a:rPr lang="en-US" sz="3200" dirty="0" smtClean="0"/>
              <a:t>Decreasing metabolism</a:t>
            </a:r>
          </a:p>
          <a:p>
            <a:pPr lvl="1"/>
            <a:r>
              <a:rPr lang="en-US" sz="3200" dirty="0" smtClean="0"/>
              <a:t>Performing cellular maintenance in neurons </a:t>
            </a:r>
          </a:p>
          <a:p>
            <a:pPr lvl="1"/>
            <a:r>
              <a:rPr lang="en-US" sz="3200" dirty="0" smtClean="0"/>
              <a:t>Reorganizing synapses</a:t>
            </a:r>
          </a:p>
          <a:p>
            <a:pPr lvl="1"/>
            <a:r>
              <a:rPr lang="en-US" sz="3200" dirty="0" smtClean="0"/>
              <a:t>Strengthening memories</a:t>
            </a:r>
            <a:endParaRPr lang="en-US" altLang="en-US" sz="3200" dirty="0" smtClean="0"/>
          </a:p>
          <a:p>
            <a:pPr lvl="1"/>
            <a:endParaRPr lang="en-US" altLang="en-US" dirty="0"/>
          </a:p>
        </p:txBody>
      </p:sp>
      <p:sp>
        <p:nvSpPr>
          <p:cNvPr id="66562" name="Rectangle 2"/>
          <p:cNvSpPr>
            <a:spLocks noGrp="1" noChangeArrowheads="1"/>
          </p:cNvSpPr>
          <p:nvPr>
            <p:ph type="title"/>
          </p:nvPr>
        </p:nvSpPr>
        <p:spPr/>
        <p:txBody>
          <a:bodyPr/>
          <a:lstStyle/>
          <a:p>
            <a:r>
              <a:rPr lang="en-US" altLang="en-US" dirty="0" smtClean="0"/>
              <a:t>Functions of Sleep</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304800" y="1410590"/>
            <a:ext cx="8610600" cy="5295010"/>
          </a:xfrm>
        </p:spPr>
        <p:txBody>
          <a:bodyPr/>
          <a:lstStyle/>
          <a:p>
            <a:r>
              <a:rPr lang="en-US" altLang="en-US" dirty="0"/>
              <a:t>Original function of sleep was probably to conserve energy</a:t>
            </a:r>
          </a:p>
          <a:p>
            <a:endParaRPr lang="en-US" altLang="en-US" sz="1400" dirty="0"/>
          </a:p>
          <a:p>
            <a:r>
              <a:rPr lang="en-US" altLang="en-US" dirty="0"/>
              <a:t>Conservation of energy is accomplished via:</a:t>
            </a:r>
          </a:p>
          <a:p>
            <a:pPr lvl="1"/>
            <a:r>
              <a:rPr lang="en-US" altLang="en-US" sz="3200" dirty="0"/>
              <a:t>Decrease in body temperature of ~1-2 degrees Celsius (mammals)</a:t>
            </a:r>
          </a:p>
          <a:p>
            <a:pPr lvl="1"/>
            <a:r>
              <a:rPr lang="en-US" altLang="en-US" sz="3200" dirty="0"/>
              <a:t>Decrease in muscle activity</a:t>
            </a:r>
          </a:p>
        </p:txBody>
      </p:sp>
      <p:sp>
        <p:nvSpPr>
          <p:cNvPr id="67586" name="Rectangle 2"/>
          <p:cNvSpPr>
            <a:spLocks noGrp="1" noChangeArrowheads="1"/>
          </p:cNvSpPr>
          <p:nvPr>
            <p:ph type="title"/>
          </p:nvPr>
        </p:nvSpPr>
        <p:spPr/>
        <p:txBody>
          <a:bodyPr/>
          <a:lstStyle/>
          <a:p>
            <a:r>
              <a:rPr lang="en-US" altLang="en-US" dirty="0" smtClean="0"/>
              <a:t>Sleep and Energy Conservation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0590"/>
            <a:ext cx="8610600" cy="5295010"/>
          </a:xfrm>
        </p:spPr>
        <p:txBody>
          <a:bodyPr/>
          <a:lstStyle/>
          <a:p>
            <a:r>
              <a:rPr lang="en-US" dirty="0" smtClean="0"/>
              <a:t>Decrease in body temperature-</a:t>
            </a:r>
          </a:p>
          <a:p>
            <a:pPr marL="0" indent="0">
              <a:spcAft>
                <a:spcPts val="1200"/>
              </a:spcAft>
              <a:buNone/>
            </a:pPr>
            <a:r>
              <a:rPr lang="en-US" dirty="0" smtClean="0">
                <a:sym typeface="Wingdings" panose="05000000000000000000" pitchFamily="2" charset="2"/>
              </a:rPr>
              <a:t>	</a:t>
            </a:r>
            <a:r>
              <a:rPr lang="en-US" dirty="0" smtClean="0"/>
              <a:t>only slightly above the environment</a:t>
            </a:r>
          </a:p>
          <a:p>
            <a:r>
              <a:rPr lang="en-US" dirty="0" smtClean="0"/>
              <a:t>Heart rate </a:t>
            </a:r>
            <a:r>
              <a:rPr lang="en-US" dirty="0"/>
              <a:t>&amp;</a:t>
            </a:r>
            <a:r>
              <a:rPr lang="en-US" dirty="0" smtClean="0"/>
              <a:t> brain activity drop-</a:t>
            </a:r>
          </a:p>
          <a:p>
            <a:pPr marL="457200" lvl="1" indent="0">
              <a:spcAft>
                <a:spcPts val="1200"/>
              </a:spcAft>
              <a:buNone/>
            </a:pPr>
            <a:r>
              <a:rPr lang="en-US" dirty="0" smtClean="0">
                <a:sym typeface="Wingdings" panose="05000000000000000000" pitchFamily="2" charset="2"/>
              </a:rPr>
              <a:t>	</a:t>
            </a:r>
            <a:r>
              <a:rPr lang="en-US" sz="3200" dirty="0" smtClean="0">
                <a:sym typeface="Wingdings" panose="05000000000000000000" pitchFamily="2" charset="2"/>
              </a:rPr>
              <a:t></a:t>
            </a:r>
            <a:r>
              <a:rPr lang="en-US" sz="3200" dirty="0" smtClean="0"/>
              <a:t>almost nothing</a:t>
            </a:r>
          </a:p>
          <a:p>
            <a:r>
              <a:rPr lang="en-US" dirty="0" smtClean="0"/>
              <a:t>Neuron cell bodies shrink, dendrites lose almost ¼ of branches</a:t>
            </a:r>
          </a:p>
          <a:p>
            <a:pPr marL="457200" lvl="1" indent="0">
              <a:buNone/>
            </a:pPr>
            <a:r>
              <a:rPr lang="en-US" dirty="0" smtClean="0">
                <a:sym typeface="Wingdings" panose="05000000000000000000" pitchFamily="2" charset="2"/>
              </a:rPr>
              <a:t>	</a:t>
            </a:r>
            <a:r>
              <a:rPr lang="en-US" sz="3200" dirty="0" smtClean="0">
                <a:sym typeface="Wingdings" panose="05000000000000000000" pitchFamily="2" charset="2"/>
              </a:rPr>
              <a:t></a:t>
            </a:r>
            <a:r>
              <a:rPr lang="en-US" sz="3200" dirty="0" smtClean="0"/>
              <a:t>Replaced later when body temperature 		increases</a:t>
            </a:r>
            <a:endParaRPr lang="en-US" sz="3200" dirty="0"/>
          </a:p>
        </p:txBody>
      </p:sp>
      <p:sp>
        <p:nvSpPr>
          <p:cNvPr id="2" name="Title 1"/>
          <p:cNvSpPr>
            <a:spLocks noGrp="1"/>
          </p:cNvSpPr>
          <p:nvPr>
            <p:ph type="title"/>
          </p:nvPr>
        </p:nvSpPr>
        <p:spPr>
          <a:solidFill>
            <a:srgbClr val="FFFF00"/>
          </a:solidFill>
        </p:spPr>
        <p:txBody>
          <a:bodyPr/>
          <a:lstStyle/>
          <a:p>
            <a:r>
              <a:rPr lang="en-US" altLang="en-US" dirty="0" smtClean="0"/>
              <a:t>Hibernation is Analogous to Sleep</a:t>
            </a:r>
            <a:endParaRPr lang="en-US" dirty="0"/>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86</a:t>
            </a:fld>
            <a:endParaRPr lang="en-US" dirty="0"/>
          </a:p>
        </p:txBody>
      </p:sp>
    </p:spTree>
    <p:extLst>
      <p:ext uri="{BB962C8B-B14F-4D97-AF65-F5344CB8AC3E}">
        <p14:creationId xmlns:p14="http://schemas.microsoft.com/office/powerpoint/2010/main" val="5811810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dirty="0" smtClean="0"/>
              <a:t>Bear “hibernation”- not as extreme as smaller hibernators </a:t>
            </a:r>
            <a:r>
              <a:rPr lang="en-US" sz="2800" dirty="0"/>
              <a:t>(</a:t>
            </a:r>
            <a:r>
              <a:rPr lang="en-US" sz="2800" dirty="0" smtClean="0"/>
              <a:t>bats, ground squirrels)</a:t>
            </a:r>
            <a:endParaRPr lang="en-US" dirty="0" smtClean="0"/>
          </a:p>
          <a:p>
            <a:pPr>
              <a:spcAft>
                <a:spcPts val="1200"/>
              </a:spcAft>
            </a:pPr>
            <a:r>
              <a:rPr lang="en-US" dirty="0" smtClean="0"/>
              <a:t>Hibernating animals come out of hibernation a few hours every few days</a:t>
            </a:r>
          </a:p>
          <a:p>
            <a:r>
              <a:rPr lang="en-US" dirty="0" smtClean="0"/>
              <a:t>Hibernation…</a:t>
            </a:r>
          </a:p>
          <a:p>
            <a:pPr lvl="1"/>
            <a:r>
              <a:rPr lang="en-US" sz="3200" dirty="0" smtClean="0"/>
              <a:t>retards the aging process</a:t>
            </a:r>
          </a:p>
          <a:p>
            <a:pPr lvl="1"/>
            <a:r>
              <a:rPr lang="en-US" sz="3200" dirty="0" smtClean="0"/>
              <a:t>is a period of relative invulnerability to infection and trauma</a:t>
            </a:r>
            <a:endParaRPr lang="en-US" sz="3200" dirty="0"/>
          </a:p>
        </p:txBody>
      </p:sp>
      <p:sp>
        <p:nvSpPr>
          <p:cNvPr id="2" name="Title 1"/>
          <p:cNvSpPr>
            <a:spLocks noGrp="1"/>
          </p:cNvSpPr>
          <p:nvPr>
            <p:ph type="title"/>
          </p:nvPr>
        </p:nvSpPr>
        <p:spPr>
          <a:solidFill>
            <a:srgbClr val="FFFF00"/>
          </a:solidFill>
        </p:spPr>
        <p:txBody>
          <a:bodyPr/>
          <a:lstStyle/>
          <a:p>
            <a:r>
              <a:rPr lang="en-US" dirty="0" smtClean="0"/>
              <a:t>Some Facts About Hibernation</a:t>
            </a:r>
            <a:endParaRPr lang="en-US" dirty="0"/>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87</a:t>
            </a:fld>
            <a:endParaRPr lang="en-US" dirty="0"/>
          </a:p>
        </p:txBody>
      </p:sp>
    </p:spTree>
    <p:extLst>
      <p:ext uri="{BB962C8B-B14F-4D97-AF65-F5344CB8AC3E}">
        <p14:creationId xmlns:p14="http://schemas.microsoft.com/office/powerpoint/2010/main" val="17511613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lstStyle/>
          <a:p>
            <a:r>
              <a:rPr lang="en-US" altLang="en-US" dirty="0" smtClean="0"/>
              <a:t>Animals’ sleep habits are influenced by particular aspects of their life, including:</a:t>
            </a:r>
          </a:p>
          <a:p>
            <a:pPr lvl="1"/>
            <a:r>
              <a:rPr lang="en-US" altLang="en-US" sz="3000" dirty="0" smtClean="0"/>
              <a:t>Whether they are predator or prey</a:t>
            </a:r>
          </a:p>
          <a:p>
            <a:pPr lvl="1"/>
            <a:r>
              <a:rPr lang="en-US" altLang="en-US" sz="3000" dirty="0" smtClean="0"/>
              <a:t>How many </a:t>
            </a:r>
            <a:r>
              <a:rPr lang="en-US" altLang="en-US" sz="3000" dirty="0" err="1" smtClean="0"/>
              <a:t>hrs</a:t>
            </a:r>
            <a:r>
              <a:rPr lang="en-US" altLang="en-US" sz="3000" dirty="0" smtClean="0"/>
              <a:t> spent daily looking for food</a:t>
            </a:r>
          </a:p>
          <a:p>
            <a:pPr lvl="1"/>
            <a:r>
              <a:rPr lang="en-US" altLang="en-US" sz="3000" dirty="0" smtClean="0"/>
              <a:t>Safety from predators while sleeping</a:t>
            </a:r>
          </a:p>
        </p:txBody>
      </p:sp>
      <p:sp>
        <p:nvSpPr>
          <p:cNvPr id="68610" name="Rectangle 2"/>
          <p:cNvSpPr>
            <a:spLocks noGrp="1" noChangeArrowheads="1"/>
          </p:cNvSpPr>
          <p:nvPr>
            <p:ph type="title"/>
          </p:nvPr>
        </p:nvSpPr>
        <p:spPr>
          <a:solidFill>
            <a:srgbClr val="FFFF00"/>
          </a:solidFill>
        </p:spPr>
        <p:txBody>
          <a:bodyPr/>
          <a:lstStyle/>
          <a:p>
            <a:r>
              <a:rPr lang="en-US" altLang="en-US" dirty="0" smtClean="0"/>
              <a:t>Species Differences in Sleep</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88</a:t>
            </a:fld>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A three-part illustration shows the number of hours each species sleep per day. The illustrations show the number of hours of sleep for each species in the form of a horizontal bar graph corresponding to the images of the respective species. The first part of illustration labeled Much sleep per day shows the following number of hours of sleep for Bat, Armadillo, and Cat respectively: 19.9 hr, 18.5 hr, 14.5 hr. The second part of illustration labeled Moderate amount of sleep per day shows the following number of hours of sleep for Fox, Rhesus monkey, Rabbit, Human respectively: 9.8 hr, 9.6 hr, 8.4 hr, 8.0 hr. The third part of illustration labeled Little sleep, easily aroused shows the number of hours of sleep for Cow, Sheep, Goat, Horse respectively: 3.9 hr, 3.8 hr, 3.8 hr, 2.9 hr."/>
          <p:cNvPicPr>
            <a:picLocks noChangeAspect="1" noChangeArrowheads="1"/>
          </p:cNvPicPr>
          <p:nvPr/>
        </p:nvPicPr>
        <p:blipFill rotWithShape="1">
          <a:blip r:embed="rId3">
            <a:extLst>
              <a:ext uri="{28A0092B-C50C-407E-A947-70E740481C1C}">
                <a14:useLocalDpi xmlns:a14="http://schemas.microsoft.com/office/drawing/2010/main" val="0"/>
              </a:ext>
            </a:extLst>
          </a:blip>
          <a:srcRect b="12202"/>
          <a:stretch/>
        </p:blipFill>
        <p:spPr bwMode="auto">
          <a:xfrm>
            <a:off x="3698385" y="152400"/>
            <a:ext cx="4988415" cy="649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09800"/>
            <a:ext cx="3352800" cy="2062103"/>
          </a:xfrm>
          <a:prstGeom prst="rect">
            <a:avLst/>
          </a:prstGeom>
          <a:noFill/>
          <a:ln>
            <a:solidFill>
              <a:schemeClr val="tx1"/>
            </a:solidFill>
          </a:ln>
        </p:spPr>
        <p:txBody>
          <a:bodyPr wrap="square" rtlCol="0">
            <a:spAutoFit/>
          </a:bodyPr>
          <a:lstStyle/>
          <a:p>
            <a:r>
              <a:rPr lang="en-US" sz="1600" b="1" dirty="0">
                <a:latin typeface="Arial" charset="0"/>
                <a:ea typeface="ＭＳ Ｐゴシック" pitchFamily="1" charset="-128"/>
              </a:rPr>
              <a:t>Figure </a:t>
            </a:r>
            <a:r>
              <a:rPr lang="en-US" sz="1600" b="1" dirty="0" smtClean="0">
                <a:latin typeface="Arial" charset="0"/>
                <a:ea typeface="ＭＳ Ｐゴシック" pitchFamily="1" charset="-128"/>
              </a:rPr>
              <a:t>8.19 </a:t>
            </a:r>
            <a:r>
              <a:rPr lang="en-US" sz="1600" b="1" dirty="0">
                <a:latin typeface="Arial" charset="0"/>
                <a:ea typeface="ＭＳ Ｐゴシック" pitchFamily="1" charset="-128"/>
              </a:rPr>
              <a:t>Hours of sleep per day for various </a:t>
            </a:r>
            <a:r>
              <a:rPr lang="en-US" sz="1600" b="1" dirty="0" smtClean="0">
                <a:latin typeface="Arial" charset="0"/>
                <a:ea typeface="ＭＳ Ｐゴシック" pitchFamily="1" charset="-128"/>
              </a:rPr>
              <a:t>species</a:t>
            </a:r>
          </a:p>
          <a:p>
            <a:endParaRPr lang="en-US" sz="1600" b="1" dirty="0">
              <a:latin typeface="Arial" charset="0"/>
              <a:ea typeface="ＭＳ Ｐゴシック" pitchFamily="1" charset="-128"/>
            </a:endParaRPr>
          </a:p>
          <a:p>
            <a:r>
              <a:rPr lang="en-US" sz="1600" dirty="0">
                <a:latin typeface="Arial" charset="0"/>
                <a:ea typeface="ＭＳ Ｐゴシック" pitchFamily="1" charset="-128"/>
              </a:rPr>
              <a:t>Generally, predators and others that are safe when they sleep tend to sleep a great deal. Animals in danger of being attacked while they sleep spend less time asleep.</a:t>
            </a:r>
            <a:endParaRPr lang="en-US" sz="1600" dirty="0"/>
          </a:p>
        </p:txBody>
      </p:sp>
      <p:sp>
        <p:nvSpPr>
          <p:cNvPr id="3" name="Slide Number Placeholder 2"/>
          <p:cNvSpPr>
            <a:spLocks noGrp="1"/>
          </p:cNvSpPr>
          <p:nvPr>
            <p:ph type="sldNum" sz="quarter" idx="12"/>
          </p:nvPr>
        </p:nvSpPr>
        <p:spPr>
          <a:xfrm>
            <a:off x="7010400" y="6492875"/>
            <a:ext cx="2133600" cy="365125"/>
          </a:xfrm>
        </p:spPr>
        <p:txBody>
          <a:bodyPr/>
          <a:lstStyle/>
          <a:p>
            <a:pPr>
              <a:defRPr/>
            </a:pPr>
            <a:fld id="{04BE63F4-A616-4BB9-A31E-CBB37186DD9F}" type="slidenum">
              <a:rPr lang="en-US" smtClean="0"/>
              <a:pPr>
                <a:defRPr/>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kern="0" dirty="0"/>
              <a:t>Daily Pattern of Positive </a:t>
            </a:r>
            <a:r>
              <a:rPr lang="en-US" altLang="en-US" kern="0" dirty="0" smtClean="0"/>
              <a:t>Moods</a:t>
            </a:r>
            <a:endParaRPr lang="en-US" dirty="0"/>
          </a:p>
        </p:txBody>
      </p:sp>
      <p:pic>
        <p:nvPicPr>
          <p:cNvPr id="4" name="Picture 3" descr="Two line graphs show two patterns of positive mood of people who start their day at 1 p.m. and 7 p.m. The horizontal axis on both graphs is labeled Time (hr). The time in first graph shows a time span of 24 hours from 1 p.m. to 1 p.m., in increments of 2. The time in the second graph shows a time span of 26 hours from 7 p.m. to 9 p.m. The vertical axis on both graphs labeled Reports of positive mood, relative to an average of zero shows from minus 2.5 to 2, in increments of 0.5. The approximate data for the first graph is as follows: 1 p.m.: 1.5; 3 p.m.: 0.5; 5 p.m.: 0; 7 p.m.: 2; 9 p.m.: minus 0.5; 11 p.m.: minus 1; 1 a.m.: minus 0.5; 3 a.m.: minus 2; 5 a.m.: minus 2; 7 a.m.: 0; 9 a.m.: minus 1; 11 a.m.: minus 1; 1 p.m.: 0.5. The approximate data for the second graph is as follows: 7 p.m.: 1.5; 9 p.m.: 2; 11 p.m.: minus 0.5; 1 a.m.: minus 1; 3 a.m.: minus 1; 5 a.m.: minus 1.5; 9 a.m.: minus 0.5; 11 a.m.: minus 0.5; 1 p.m.: 1.5; 3 p.m.: 0.5; 5 p.m.: minus 1; 7 p.m.: minus 1; 9 p.m.: 1.5."/>
          <p:cNvPicPr>
            <a:picLocks noChangeAspect="1"/>
          </p:cNvPicPr>
          <p:nvPr/>
        </p:nvPicPr>
        <p:blipFill>
          <a:blip r:embed="rId3"/>
          <a:stretch>
            <a:fillRect/>
          </a:stretch>
        </p:blipFill>
        <p:spPr>
          <a:xfrm>
            <a:off x="228600" y="1447800"/>
            <a:ext cx="4311239" cy="2834640"/>
          </a:xfrm>
          <a:prstGeom prst="rect">
            <a:avLst/>
          </a:prstGeom>
        </p:spPr>
      </p:pic>
      <p:pic>
        <p:nvPicPr>
          <p:cNvPr id="5" name="Picture 4" descr="Two line graphs show two patterns of positive mood of people who start their day at 1 p.m. and 7 p.m. The horizontal axis on both graphs is labeled Time (hr). The time in first graph shows a time span of 24 hours from 1 p.m. to 1 p.m., in increments of 2. The time in the second graph shows a time span of 26 hours from 7 p.m. to 9 p.m. The vertical axis on both graphs labeled Reports of positive mood, relative to an average of zero shows from minus 2.5 to 2, in increments of 0.5. The approximate data for the first graph is as follows: 1 p.m.: 1.5; 3 p.m.: 0.5; 5 p.m.: 0; 7 p.m.: 2; 9 p.m.: minus 0.5; 11 p.m.: minus 1; 1 a.m.: minus 0.5; 3 a.m.: minus 2; 5 a.m.: minus 2; 7 a.m.: 0; 9 a.m.: minus 1; 11 a.m.: minus 1; 1 p.m.: 0.5. The approximate data for the second graph is as follows: 7 p.m.: 1.5; 9 p.m.: 2; 11 p.m.: minus 0.5; 1 a.m.: minus 1; 3 a.m.: minus 1; 5 a.m.: minus 1.5; 9 a.m.: minus 0.5; 11 a.m.: minus 0.5; 1 p.m.: 1.5; 3 p.m.: 0.5; 5 p.m.: minus 1; 7 p.m.: minus 1; 9 p.m.: 1.5."/>
          <p:cNvPicPr>
            <a:picLocks noChangeAspect="1"/>
          </p:cNvPicPr>
          <p:nvPr/>
        </p:nvPicPr>
        <p:blipFill>
          <a:blip r:embed="rId4"/>
          <a:stretch>
            <a:fillRect/>
          </a:stretch>
        </p:blipFill>
        <p:spPr>
          <a:xfrm>
            <a:off x="4419600" y="3749040"/>
            <a:ext cx="4657661" cy="3108960"/>
          </a:xfrm>
          <a:prstGeom prst="rect">
            <a:avLst/>
          </a:prstGeom>
        </p:spPr>
      </p:pic>
      <p:sp>
        <p:nvSpPr>
          <p:cNvPr id="3" name="TextBox 2"/>
          <p:cNvSpPr txBox="1"/>
          <p:nvPr/>
        </p:nvSpPr>
        <p:spPr>
          <a:xfrm>
            <a:off x="4495800" y="1595497"/>
            <a:ext cx="4572000" cy="2215991"/>
          </a:xfrm>
          <a:prstGeom prst="rect">
            <a:avLst/>
          </a:prstGeom>
          <a:noFill/>
        </p:spPr>
        <p:txBody>
          <a:bodyPr wrap="square" rtlCol="0">
            <a:spAutoFit/>
          </a:bodyPr>
          <a:lstStyle/>
          <a:p>
            <a:r>
              <a:rPr lang="en-US" sz="1600" b="1" dirty="0">
                <a:latin typeface="Arial" charset="0"/>
                <a:ea typeface="ＭＳ Ｐゴシック" pitchFamily="1" charset="-128"/>
              </a:rPr>
              <a:t>Figure 8.3 Reported positive mood over </a:t>
            </a:r>
            <a:r>
              <a:rPr lang="en-US" sz="1600" b="1" dirty="0" smtClean="0">
                <a:latin typeface="Arial" charset="0"/>
                <a:ea typeface="ＭＳ Ｐゴシック" pitchFamily="1" charset="-128"/>
              </a:rPr>
              <a:t>time</a:t>
            </a:r>
          </a:p>
          <a:p>
            <a:endParaRPr lang="en-US" sz="800" b="1" dirty="0">
              <a:latin typeface="Arial" charset="0"/>
              <a:ea typeface="ＭＳ Ｐゴシック" pitchFamily="1" charset="-128"/>
            </a:endParaRPr>
          </a:p>
          <a:p>
            <a:r>
              <a:rPr lang="en-US" sz="1600" dirty="0">
                <a:latin typeface="Arial" charset="0"/>
                <a:ea typeface="ＭＳ Ｐゴシック" pitchFamily="1" charset="-128"/>
              </a:rPr>
              <a:t>During 30 hours in an unchanging laboratory environment, the average young adult reported most pleasant mood in the late afternoon or early evening, and the least pleasant mood around 5 a.m. to 7 a.m. The pattern was similar for those who started the procedure in the morning (above) or in the evening (below). </a:t>
            </a:r>
          </a:p>
        </p:txBody>
      </p:sp>
      <p:sp>
        <p:nvSpPr>
          <p:cNvPr id="6" name="Slide Number Placeholder 5"/>
          <p:cNvSpPr>
            <a:spLocks noGrp="1"/>
          </p:cNvSpPr>
          <p:nvPr>
            <p:ph type="sldNum" sz="quarter" idx="12"/>
          </p:nvPr>
        </p:nvSpPr>
        <p:spPr/>
        <p:txBody>
          <a:bodyPr/>
          <a:lstStyle/>
          <a:p>
            <a:pPr>
              <a:defRPr/>
            </a:pPr>
            <a:fld id="{82FAD20F-7F3B-4310-9FE7-99DF68270456}" type="slidenum">
              <a:rPr lang="en-US" smtClean="0"/>
              <a:pPr>
                <a:defRPr/>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228600" y="1410590"/>
            <a:ext cx="8763000" cy="5295010"/>
          </a:xfrm>
        </p:spPr>
        <p:txBody>
          <a:bodyPr/>
          <a:lstStyle/>
          <a:p>
            <a:pPr marL="0" indent="0">
              <a:buFont typeface="Arial" charset="0"/>
              <a:buNone/>
              <a:defRPr/>
            </a:pPr>
            <a:r>
              <a:rPr lang="en-US" altLang="en-US" i="1" dirty="0"/>
              <a:t>Animal sleep </a:t>
            </a:r>
            <a:r>
              <a:rPr lang="en-US" altLang="en-US" i="1" dirty="0" smtClean="0"/>
              <a:t>difference examples</a:t>
            </a:r>
            <a:r>
              <a:rPr lang="en-US" altLang="en-US" i="1" dirty="0"/>
              <a:t>:</a:t>
            </a:r>
          </a:p>
          <a:p>
            <a:pPr marL="0" indent="0">
              <a:buFont typeface="Arial" charset="0"/>
              <a:buNone/>
              <a:defRPr/>
            </a:pPr>
            <a:endParaRPr lang="en-US" altLang="en-US" sz="1400" dirty="0"/>
          </a:p>
          <a:p>
            <a:pPr>
              <a:defRPr/>
            </a:pPr>
            <a:r>
              <a:rPr lang="en-US" altLang="en-US" dirty="0">
                <a:ea typeface="ＭＳ Ｐゴシック" pitchFamily="34" charset="-128"/>
              </a:rPr>
              <a:t>Dolphins/whales-</a:t>
            </a:r>
          </a:p>
          <a:p>
            <a:pPr lvl="1">
              <a:defRPr/>
            </a:pPr>
            <a:r>
              <a:rPr lang="en-US" altLang="en-US" dirty="0">
                <a:ea typeface="ＭＳ Ｐゴシック" pitchFamily="34" charset="-128"/>
              </a:rPr>
              <a:t>Half of brain sleeps at a time</a:t>
            </a:r>
          </a:p>
          <a:p>
            <a:pPr lvl="1">
              <a:defRPr/>
            </a:pPr>
            <a:r>
              <a:rPr lang="en-US" altLang="en-US" dirty="0">
                <a:ea typeface="ＭＳ Ｐゴシック" pitchFamily="34" charset="-128"/>
              </a:rPr>
              <a:t>Stay awake </a:t>
            </a:r>
            <a:r>
              <a:rPr lang="en-US" altLang="en-US" dirty="0" smtClean="0">
                <a:ea typeface="ＭＳ Ｐゴシック" pitchFamily="34" charset="-128"/>
              </a:rPr>
              <a:t>24hrs/day </a:t>
            </a:r>
            <a:r>
              <a:rPr lang="en-US" altLang="en-US" dirty="0">
                <a:ea typeface="ＭＳ Ｐゴシック" pitchFamily="34" charset="-128"/>
              </a:rPr>
              <a:t>for a few weeks after birth</a:t>
            </a:r>
          </a:p>
          <a:p>
            <a:pPr>
              <a:defRPr/>
            </a:pPr>
            <a:endParaRPr lang="en-US" altLang="en-US" sz="1400" dirty="0">
              <a:ea typeface="ＭＳ Ｐゴシック" pitchFamily="34" charset="-128"/>
            </a:endParaRPr>
          </a:p>
          <a:p>
            <a:pPr>
              <a:defRPr/>
            </a:pPr>
            <a:r>
              <a:rPr lang="en-US" altLang="en-US" dirty="0">
                <a:ea typeface="ＭＳ Ｐゴシック" pitchFamily="34" charset="-128"/>
              </a:rPr>
              <a:t>Migratory birds-</a:t>
            </a:r>
          </a:p>
          <a:p>
            <a:pPr lvl="1">
              <a:defRPr/>
            </a:pPr>
            <a:r>
              <a:rPr lang="en-US" altLang="en-US" dirty="0">
                <a:ea typeface="ＭＳ Ｐゴシック" pitchFamily="34" charset="-128"/>
              </a:rPr>
              <a:t>Decreased need for sleep</a:t>
            </a:r>
          </a:p>
          <a:p>
            <a:pPr lvl="1">
              <a:defRPr/>
            </a:pPr>
            <a:r>
              <a:rPr lang="en-US" altLang="en-US" dirty="0">
                <a:ea typeface="ＭＳ Ｐゴシック" pitchFamily="34" charset="-128"/>
              </a:rPr>
              <a:t>If caged, restless &amp; sleeps only 1/3 usual amount</a:t>
            </a:r>
          </a:p>
        </p:txBody>
      </p:sp>
      <p:sp>
        <p:nvSpPr>
          <p:cNvPr id="68610" name="Rectangle 2"/>
          <p:cNvSpPr>
            <a:spLocks noGrp="1" noChangeArrowheads="1"/>
          </p:cNvSpPr>
          <p:nvPr>
            <p:ph type="title"/>
          </p:nvPr>
        </p:nvSpPr>
        <p:spPr>
          <a:solidFill>
            <a:srgbClr val="FFFF00"/>
          </a:solidFill>
        </p:spPr>
        <p:txBody>
          <a:bodyPr/>
          <a:lstStyle/>
          <a:p>
            <a:r>
              <a:rPr lang="en-US" altLang="en-US" dirty="0" smtClean="0"/>
              <a:t>Species Differences in Sleep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90</a:t>
            </a:fld>
            <a:endParaRPr lang="en-US" dirty="0"/>
          </a:p>
        </p:txBody>
      </p:sp>
    </p:spTree>
    <p:extLst>
      <p:ext uri="{BB962C8B-B14F-4D97-AF65-F5344CB8AC3E}">
        <p14:creationId xmlns:p14="http://schemas.microsoft.com/office/powerpoint/2010/main" val="16575459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228600" y="1410590"/>
            <a:ext cx="8763000" cy="5295010"/>
          </a:xfrm>
        </p:spPr>
        <p:txBody>
          <a:bodyPr/>
          <a:lstStyle/>
          <a:p>
            <a:pPr marL="0" indent="0">
              <a:buFont typeface="Arial" charset="0"/>
              <a:buNone/>
              <a:defRPr/>
            </a:pPr>
            <a:endParaRPr lang="en-US" altLang="en-US" i="1" dirty="0" smtClean="0"/>
          </a:p>
          <a:p>
            <a:pPr marL="0" indent="0">
              <a:buFont typeface="Arial" charset="0"/>
              <a:buNone/>
              <a:defRPr/>
            </a:pPr>
            <a:r>
              <a:rPr lang="en-US" altLang="en-US" i="1" dirty="0" smtClean="0"/>
              <a:t>Another</a:t>
            </a:r>
          </a:p>
          <a:p>
            <a:pPr marL="0" indent="0">
              <a:buFont typeface="Arial" charset="0"/>
              <a:buNone/>
              <a:defRPr/>
            </a:pPr>
            <a:r>
              <a:rPr lang="en-US" altLang="en-US" i="1" dirty="0" smtClean="0"/>
              <a:t>example:</a:t>
            </a:r>
            <a:endParaRPr lang="en-US" altLang="en-US" i="1" dirty="0"/>
          </a:p>
          <a:p>
            <a:pPr marL="0" indent="0">
              <a:buFont typeface="Arial" charset="0"/>
              <a:buNone/>
              <a:defRPr/>
            </a:pPr>
            <a:endParaRPr lang="en-US" altLang="en-US" dirty="0" smtClean="0"/>
          </a:p>
          <a:p>
            <a:pPr marL="0" indent="0">
              <a:buFont typeface="Arial" charset="0"/>
              <a:buNone/>
              <a:defRPr/>
            </a:pPr>
            <a:endParaRPr lang="en-US" altLang="en-US" dirty="0" smtClean="0"/>
          </a:p>
          <a:p>
            <a:pPr>
              <a:defRPr/>
            </a:pPr>
            <a:r>
              <a:rPr lang="en-US" altLang="en-US" dirty="0" smtClean="0">
                <a:ea typeface="ＭＳ Ｐゴシック" pitchFamily="34" charset="-128"/>
              </a:rPr>
              <a:t>Swifts-</a:t>
            </a:r>
            <a:endParaRPr lang="en-US" altLang="en-US" dirty="0">
              <a:ea typeface="ＭＳ Ｐゴシック" pitchFamily="34" charset="-128"/>
            </a:endParaRPr>
          </a:p>
          <a:p>
            <a:pPr lvl="1">
              <a:defRPr/>
            </a:pPr>
            <a:r>
              <a:rPr lang="en-US" altLang="en-US" dirty="0">
                <a:ea typeface="ＭＳ Ｐゴシック" pitchFamily="34" charset="-128"/>
              </a:rPr>
              <a:t>Baby takes off from nest and doesn’t land again for up to 2 years!</a:t>
            </a:r>
          </a:p>
          <a:p>
            <a:pPr lvl="1">
              <a:defRPr/>
            </a:pPr>
            <a:r>
              <a:rPr lang="en-US" altLang="en-US" dirty="0">
                <a:ea typeface="ＭＳ Ｐゴシック" pitchFamily="34" charset="-128"/>
              </a:rPr>
              <a:t>Presumably sleeps while gliding at night</a:t>
            </a:r>
          </a:p>
        </p:txBody>
      </p:sp>
      <p:sp>
        <p:nvSpPr>
          <p:cNvPr id="68610" name="Rectangle 2"/>
          <p:cNvSpPr>
            <a:spLocks noGrp="1" noChangeArrowheads="1"/>
          </p:cNvSpPr>
          <p:nvPr>
            <p:ph type="title"/>
          </p:nvPr>
        </p:nvSpPr>
        <p:spPr>
          <a:solidFill>
            <a:srgbClr val="FFFF00"/>
          </a:solidFill>
        </p:spPr>
        <p:txBody>
          <a:bodyPr/>
          <a:lstStyle/>
          <a:p>
            <a:r>
              <a:rPr lang="en-US" altLang="en-US" dirty="0" smtClean="0"/>
              <a:t>Species Differences in Sleep (cont’d.)</a:t>
            </a:r>
          </a:p>
        </p:txBody>
      </p:sp>
      <p:pic>
        <p:nvPicPr>
          <p:cNvPr id="4" name="Picture 2" descr="31004_09_u03">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535112"/>
            <a:ext cx="5851525"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91</a:t>
            </a:fld>
            <a:endParaRPr lang="en-US" dirty="0"/>
          </a:p>
        </p:txBody>
      </p:sp>
    </p:spTree>
    <p:extLst>
      <p:ext uri="{BB962C8B-B14F-4D97-AF65-F5344CB8AC3E}">
        <p14:creationId xmlns:p14="http://schemas.microsoft.com/office/powerpoint/2010/main" val="19982658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0" y="1410590"/>
            <a:ext cx="9144000" cy="5295010"/>
          </a:xfrm>
        </p:spPr>
        <p:txBody>
          <a:bodyPr/>
          <a:lstStyle/>
          <a:p>
            <a:pPr marL="0" indent="0">
              <a:buFont typeface="Arial" charset="0"/>
              <a:buNone/>
              <a:defRPr/>
            </a:pPr>
            <a:endParaRPr lang="en-US" altLang="en-US" i="1" dirty="0" smtClean="0"/>
          </a:p>
          <a:p>
            <a:pPr marL="0" indent="0">
              <a:buFont typeface="Arial" charset="0"/>
              <a:buNone/>
              <a:defRPr/>
            </a:pPr>
            <a:endParaRPr lang="en-US" altLang="en-US" dirty="0"/>
          </a:p>
          <a:p>
            <a:pPr marL="0" indent="0">
              <a:buFont typeface="Arial" charset="0"/>
              <a:buNone/>
              <a:defRPr/>
            </a:pPr>
            <a:endParaRPr lang="en-US" altLang="en-US" dirty="0" smtClean="0"/>
          </a:p>
          <a:p>
            <a:pPr marL="0" indent="0">
              <a:buFont typeface="Arial" charset="0"/>
              <a:buNone/>
              <a:defRPr/>
            </a:pPr>
            <a:endParaRPr lang="en-US" altLang="en-US" dirty="0" smtClean="0"/>
          </a:p>
          <a:p>
            <a:pPr>
              <a:defRPr/>
            </a:pPr>
            <a:r>
              <a:rPr lang="en-US" altLang="en-US" dirty="0" smtClean="0">
                <a:ea typeface="ＭＳ Ｐゴシック" pitchFamily="34" charset="-128"/>
              </a:rPr>
              <a:t>Great Frigate bird-</a:t>
            </a:r>
            <a:endParaRPr lang="en-US" altLang="en-US" dirty="0">
              <a:ea typeface="ＭＳ Ｐゴシック" pitchFamily="34" charset="-128"/>
            </a:endParaRPr>
          </a:p>
          <a:p>
            <a:pPr lvl="1">
              <a:defRPr/>
            </a:pPr>
            <a:r>
              <a:rPr lang="en-US" altLang="en-US" dirty="0" smtClean="0">
                <a:ea typeface="ＭＳ Ｐゴシック" pitchFamily="34" charset="-128"/>
              </a:rPr>
              <a:t>Also spends most nights in the air</a:t>
            </a:r>
            <a:endParaRPr lang="en-US" altLang="en-US" dirty="0">
              <a:ea typeface="ＭＳ Ｐゴシック" pitchFamily="34" charset="-128"/>
            </a:endParaRPr>
          </a:p>
          <a:p>
            <a:pPr lvl="1">
              <a:defRPr/>
            </a:pPr>
            <a:r>
              <a:rPr lang="en-US" altLang="en-US" dirty="0" smtClean="0">
                <a:ea typeface="ＭＳ Ｐゴシック" pitchFamily="34" charset="-128"/>
              </a:rPr>
              <a:t>EEG studies: periods of SWS- just one hemisphere; REM in both equally; sleep episodes brief (11 sec.; total &lt;45 </a:t>
            </a:r>
            <a:r>
              <a:rPr lang="en-US" altLang="en-US" dirty="0" err="1" smtClean="0">
                <a:ea typeface="ＭＳ Ｐゴシック" pitchFamily="34" charset="-128"/>
              </a:rPr>
              <a:t>mn</a:t>
            </a:r>
            <a:r>
              <a:rPr lang="en-US" altLang="en-US" dirty="0" smtClean="0">
                <a:ea typeface="ＭＳ Ｐゴシック" pitchFamily="34" charset="-128"/>
              </a:rPr>
              <a:t>./night)- compared to 12 hrs. on land</a:t>
            </a:r>
            <a:endParaRPr lang="en-US" altLang="en-US" dirty="0">
              <a:ea typeface="ＭＳ Ｐゴシック" pitchFamily="34" charset="-128"/>
            </a:endParaRPr>
          </a:p>
        </p:txBody>
      </p:sp>
      <p:sp>
        <p:nvSpPr>
          <p:cNvPr id="68610" name="Rectangle 2"/>
          <p:cNvSpPr>
            <a:spLocks noGrp="1" noChangeArrowheads="1"/>
          </p:cNvSpPr>
          <p:nvPr>
            <p:ph type="title"/>
          </p:nvPr>
        </p:nvSpPr>
        <p:spPr>
          <a:solidFill>
            <a:srgbClr val="FFFF00"/>
          </a:solidFill>
        </p:spPr>
        <p:txBody>
          <a:bodyPr/>
          <a:lstStyle/>
          <a:p>
            <a:r>
              <a:rPr lang="en-US" altLang="en-US" dirty="0" smtClean="0"/>
              <a:t>Species Differences in Sleep (cont’d.)</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92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371600"/>
            <a:ext cx="4673339" cy="3017520"/>
          </a:xfrm>
          <a:prstGeom prst="rect">
            <a:avLst/>
          </a:prstGeom>
        </p:spPr>
      </p:pic>
    </p:spTree>
    <p:extLst>
      <p:ext uri="{BB962C8B-B14F-4D97-AF65-F5344CB8AC3E}">
        <p14:creationId xmlns:p14="http://schemas.microsoft.com/office/powerpoint/2010/main" val="13719148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0" y="1410590"/>
            <a:ext cx="9067800" cy="5295010"/>
          </a:xfrm>
        </p:spPr>
        <p:txBody>
          <a:bodyPr/>
          <a:lstStyle/>
          <a:p>
            <a:r>
              <a:rPr lang="en-US" altLang="en-US" dirty="0"/>
              <a:t>Sleep also plays important role enhancing learning &amp; strengthening memory</a:t>
            </a:r>
          </a:p>
          <a:p>
            <a:pPr lvl="1"/>
            <a:r>
              <a:rPr lang="en-US" altLang="en-US" sz="3000" dirty="0"/>
              <a:t>Performance on newly learned task often better next day if adequate sleep during the night</a:t>
            </a:r>
          </a:p>
          <a:p>
            <a:pPr lvl="1"/>
            <a:endParaRPr lang="en-US" altLang="en-US" dirty="0"/>
          </a:p>
          <a:p>
            <a:r>
              <a:rPr lang="en-US" altLang="en-US" dirty="0"/>
              <a:t>While asleep, increased brain activity occurs in area of brain activated by a newly learned task</a:t>
            </a:r>
          </a:p>
        </p:txBody>
      </p:sp>
      <p:sp>
        <p:nvSpPr>
          <p:cNvPr id="70658" name="Rectangle 2"/>
          <p:cNvSpPr>
            <a:spLocks noGrp="1" noChangeArrowheads="1"/>
          </p:cNvSpPr>
          <p:nvPr>
            <p:ph type="title"/>
          </p:nvPr>
        </p:nvSpPr>
        <p:spPr/>
        <p:txBody>
          <a:bodyPr/>
          <a:lstStyle/>
          <a:p>
            <a:r>
              <a:rPr lang="en-US" altLang="en-US" dirty="0" smtClean="0"/>
              <a:t>Sleep and Memory</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p:txBody>
          <a:bodyPr/>
          <a:lstStyle/>
          <a:p>
            <a:r>
              <a:rPr lang="en-US" altLang="en-US" dirty="0"/>
              <a:t>Patterns of hippocampus activity during learning were similar to those during sleep</a:t>
            </a:r>
          </a:p>
          <a:p>
            <a:pPr lvl="1"/>
            <a:r>
              <a:rPr lang="en-US" altLang="en-US" sz="3200" dirty="0"/>
              <a:t>Suggests that brain replays daily experiences during sleep</a:t>
            </a:r>
          </a:p>
          <a:p>
            <a:pPr lvl="1"/>
            <a:endParaRPr lang="en-US" altLang="en-US" sz="1400" dirty="0"/>
          </a:p>
          <a:p>
            <a:r>
              <a:rPr lang="en-US" altLang="en-US" dirty="0"/>
              <a:t>Brain strengthens some synapses and weakens others during sleep</a:t>
            </a:r>
          </a:p>
          <a:p>
            <a:endParaRPr lang="en-US" altLang="en-US" sz="1400" dirty="0"/>
          </a:p>
          <a:p>
            <a:r>
              <a:rPr lang="en-US" altLang="en-US" dirty="0"/>
              <a:t>Sleep spindles increase in number after new learning: correlated with nonverbal IQ</a:t>
            </a:r>
          </a:p>
        </p:txBody>
      </p:sp>
      <p:sp>
        <p:nvSpPr>
          <p:cNvPr id="71682" name="Title 1"/>
          <p:cNvSpPr>
            <a:spLocks noGrp="1"/>
          </p:cNvSpPr>
          <p:nvPr>
            <p:ph type="title"/>
          </p:nvPr>
        </p:nvSpPr>
        <p:spPr/>
        <p:txBody>
          <a:bodyPr/>
          <a:lstStyle/>
          <a:p>
            <a:r>
              <a:rPr lang="en-US" altLang="en-US" dirty="0" smtClean="0"/>
              <a:t>Sleep and Memory (cont’d.)</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381000" y="1410590"/>
            <a:ext cx="8382000" cy="5295010"/>
          </a:xfrm>
        </p:spPr>
        <p:txBody>
          <a:bodyPr/>
          <a:lstStyle/>
          <a:p>
            <a:r>
              <a:rPr lang="en-US" altLang="en-US" dirty="0" smtClean="0"/>
              <a:t>Species </a:t>
            </a:r>
            <a:r>
              <a:rPr lang="en-US" altLang="en-US" dirty="0"/>
              <a:t>vary in amount of REM sleep time</a:t>
            </a:r>
          </a:p>
          <a:p>
            <a:pPr lvl="1"/>
            <a:r>
              <a:rPr lang="en-US" altLang="en-US" dirty="0"/>
              <a:t>Most common in birds and mammals</a:t>
            </a:r>
          </a:p>
          <a:p>
            <a:pPr lvl="1"/>
            <a:r>
              <a:rPr lang="en-US" altLang="en-US" dirty="0" smtClean="0"/>
              <a:t>Percentage </a:t>
            </a:r>
            <a:r>
              <a:rPr lang="en-US" altLang="en-US" dirty="0"/>
              <a:t>of REM sleep positively correlated with total amount of sleep in most </a:t>
            </a:r>
            <a:r>
              <a:rPr lang="en-US" altLang="en-US" dirty="0" smtClean="0"/>
              <a:t>animals</a:t>
            </a:r>
            <a:endParaRPr lang="en-US" altLang="en-US" sz="1400" dirty="0"/>
          </a:p>
          <a:p>
            <a:pPr lvl="1"/>
            <a:r>
              <a:rPr lang="en-US" altLang="en-US" dirty="0"/>
              <a:t>Cats spend up to 16 hours a day sleeping with lots of that time in REM </a:t>
            </a:r>
            <a:r>
              <a:rPr lang="en-US" altLang="en-US" dirty="0" smtClean="0"/>
              <a:t>sleep</a:t>
            </a:r>
            <a:endParaRPr lang="en-US" altLang="en-US" dirty="0"/>
          </a:p>
        </p:txBody>
      </p:sp>
      <p:sp>
        <p:nvSpPr>
          <p:cNvPr id="72706" name="Rectangle 2"/>
          <p:cNvSpPr>
            <a:spLocks noGrp="1" noChangeArrowheads="1"/>
          </p:cNvSpPr>
          <p:nvPr>
            <p:ph type="title"/>
          </p:nvPr>
        </p:nvSpPr>
        <p:spPr>
          <a:solidFill>
            <a:srgbClr val="FFFF00"/>
          </a:solidFill>
        </p:spPr>
        <p:txBody>
          <a:bodyPr/>
          <a:lstStyle/>
          <a:p>
            <a:r>
              <a:rPr lang="en-US" altLang="en-US" dirty="0" smtClean="0"/>
              <a:t>Amounts of REM Sleep</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95</a:t>
            </a:fld>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228600" y="1676400"/>
            <a:ext cx="8763000" cy="4685410"/>
          </a:xfrm>
        </p:spPr>
        <p:txBody>
          <a:bodyPr/>
          <a:lstStyle/>
          <a:p>
            <a:pPr marL="0" indent="0">
              <a:buFont typeface="Arial" charset="0"/>
              <a:buNone/>
              <a:defRPr/>
            </a:pPr>
            <a:endParaRPr lang="en-US" altLang="en-US" i="1" dirty="0" smtClean="0"/>
          </a:p>
          <a:p>
            <a:pPr>
              <a:defRPr/>
            </a:pPr>
            <a:endParaRPr lang="en-US" dirty="0" smtClean="0"/>
          </a:p>
          <a:p>
            <a:pPr>
              <a:defRPr/>
            </a:pPr>
            <a:endParaRPr lang="en-US" dirty="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r>
              <a:rPr lang="en-US" dirty="0" smtClean="0"/>
              <a:t>The </a:t>
            </a:r>
            <a:r>
              <a:rPr lang="en-US" dirty="0"/>
              <a:t>lion sleeps tonight … and maybe part of the morning … and much of the afternoon, too.</a:t>
            </a:r>
            <a:endParaRPr lang="en-US" altLang="en-US" dirty="0">
              <a:ea typeface="ＭＳ Ｐゴシック" pitchFamily="34" charset="-128"/>
            </a:endParaRPr>
          </a:p>
        </p:txBody>
      </p:sp>
      <p:sp>
        <p:nvSpPr>
          <p:cNvPr id="68610" name="Rectangle 2"/>
          <p:cNvSpPr>
            <a:spLocks noGrp="1" noChangeArrowheads="1"/>
          </p:cNvSpPr>
          <p:nvPr>
            <p:ph type="title"/>
          </p:nvPr>
        </p:nvSpPr>
        <p:spPr>
          <a:solidFill>
            <a:srgbClr val="FFFF00"/>
          </a:solidFill>
        </p:spPr>
        <p:txBody>
          <a:bodyPr/>
          <a:lstStyle/>
          <a:p>
            <a:r>
              <a:rPr lang="en-US" altLang="en-US" dirty="0" smtClean="0"/>
              <a:t>Amounts of REM </a:t>
            </a:r>
            <a:r>
              <a:rPr lang="en-US" altLang="en-US" dirty="0" smtClean="0"/>
              <a:t>Sleep (cont’d.)</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96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00200"/>
            <a:ext cx="6668807" cy="3657600"/>
          </a:xfrm>
          <a:prstGeom prst="rect">
            <a:avLst/>
          </a:prstGeom>
        </p:spPr>
      </p:pic>
    </p:spTree>
    <p:extLst>
      <p:ext uri="{BB962C8B-B14F-4D97-AF65-F5344CB8AC3E}">
        <p14:creationId xmlns:p14="http://schemas.microsoft.com/office/powerpoint/2010/main" val="24837201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381000" y="1410590"/>
            <a:ext cx="8382000" cy="5295010"/>
          </a:xfrm>
        </p:spPr>
        <p:txBody>
          <a:bodyPr/>
          <a:lstStyle/>
          <a:p>
            <a:r>
              <a:rPr lang="en-US" altLang="en-US" dirty="0"/>
              <a:t>Humans spend 1/3 of lifetime asleep</a:t>
            </a:r>
          </a:p>
          <a:p>
            <a:r>
              <a:rPr lang="en-US" altLang="en-US" dirty="0"/>
              <a:t>1/5 of sleep time spent in REM</a:t>
            </a:r>
          </a:p>
          <a:p>
            <a:pPr marL="457200" lvl="1" indent="0">
              <a:buNone/>
            </a:pPr>
            <a:endParaRPr lang="en-US" altLang="en-US" sz="1400" dirty="0"/>
          </a:p>
          <a:p>
            <a:r>
              <a:rPr lang="en-US" altLang="en-US" dirty="0" smtClean="0"/>
              <a:t>Those </a:t>
            </a:r>
            <a:r>
              <a:rPr lang="en-US" altLang="en-US" dirty="0"/>
              <a:t>who get the most sleep have the highest percentage of </a:t>
            </a:r>
            <a:r>
              <a:rPr lang="en-US" altLang="en-US" dirty="0" smtClean="0"/>
              <a:t>REM</a:t>
            </a:r>
            <a:endParaRPr lang="en-US" altLang="en-US" dirty="0"/>
          </a:p>
        </p:txBody>
      </p:sp>
      <p:sp>
        <p:nvSpPr>
          <p:cNvPr id="72706" name="Rectangle 2"/>
          <p:cNvSpPr>
            <a:spLocks noGrp="1" noChangeArrowheads="1"/>
          </p:cNvSpPr>
          <p:nvPr>
            <p:ph type="title"/>
          </p:nvPr>
        </p:nvSpPr>
        <p:spPr/>
        <p:txBody>
          <a:bodyPr/>
          <a:lstStyle/>
          <a:p>
            <a:r>
              <a:rPr lang="en-US" altLang="en-US" dirty="0" smtClean="0"/>
              <a:t>Amounts of REM </a:t>
            </a:r>
            <a:r>
              <a:rPr lang="en-US" altLang="en-US" dirty="0" smtClean="0"/>
              <a:t>Sleep (cont’d.)</a:t>
            </a:r>
            <a:endParaRPr lang="en-US" altLang="en-US" dirty="0" smtClean="0"/>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97</a:t>
            </a:fld>
            <a:endParaRPr lang="en-US" dirty="0"/>
          </a:p>
        </p:txBody>
      </p:sp>
    </p:spTree>
    <p:extLst>
      <p:ext uri="{BB962C8B-B14F-4D97-AF65-F5344CB8AC3E}">
        <p14:creationId xmlns:p14="http://schemas.microsoft.com/office/powerpoint/2010/main" val="42172792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A line graph shows the NREM, REM sleep, waking patterns of people of various age groups. The horizontal axis shows the following age groups: 1 to 15 days, 3 to 5 months, 6 to 23 months, 2 to 3 years, 3 to 5 years, 5 to 9 years, 10 to 13 years, 14 to 18 years, 19 to 30 years, 33 to 45 years, 50 to 70 years, and 70 to 85 years. The vertical axis shows 0 to 24 hours, in increments of 2 hours. Three lines labeled NREM sleep, REM sleep, Waking show the sleep patterns; the total hours of NREM sleep and REM sleep is marked and labeled as Total daily sleep. The NREM sleep data shows highest number of hours from age groups 1 to 15 days old to 5 to 9 years old and lowest for 50 to 70 and 70 to 85 years old. The REM sleep data shows highest for ages 1 to 15 days old to 3 to 5 years old but considerably reduces for the rest of the age groups. The Waking hours is higher for age groups 10 to 13, 14 to 18, 19 to 30; they are highest for age groups 33 to 45, 50 to 70, and 70 to 85."/>
          <p:cNvPicPr>
            <a:picLocks noChangeAspect="1" noChangeArrowheads="1"/>
          </p:cNvPicPr>
          <p:nvPr/>
        </p:nvPicPr>
        <p:blipFill rotWithShape="1">
          <a:blip r:embed="rId3">
            <a:extLst>
              <a:ext uri="{28A0092B-C50C-407E-A947-70E740481C1C}">
                <a14:useLocalDpi xmlns:a14="http://schemas.microsoft.com/office/drawing/2010/main" val="0"/>
              </a:ext>
            </a:extLst>
          </a:blip>
          <a:srcRect b="24803"/>
          <a:stretch/>
        </p:blipFill>
        <p:spPr bwMode="auto">
          <a:xfrm>
            <a:off x="690716" y="1371600"/>
            <a:ext cx="7708900"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ea typeface="ＭＳ Ｐゴシック" pitchFamily="1" charset="-128"/>
              </a:defRPr>
            </a:lvl2pPr>
            <a:lvl3pPr algn="ctr" rtl="0" eaLnBrk="0" fontAlgn="base" hangingPunct="0">
              <a:spcBef>
                <a:spcPct val="0"/>
              </a:spcBef>
              <a:spcAft>
                <a:spcPct val="0"/>
              </a:spcAft>
              <a:defRPr sz="3200" b="1">
                <a:solidFill>
                  <a:schemeClr val="tx2"/>
                </a:solidFill>
                <a:latin typeface="Arial" charset="0"/>
                <a:ea typeface="ＭＳ Ｐゴシック" pitchFamily="1" charset="-128"/>
              </a:defRPr>
            </a:lvl3pPr>
            <a:lvl4pPr algn="ctr" rtl="0" eaLnBrk="0" fontAlgn="base" hangingPunct="0">
              <a:spcBef>
                <a:spcPct val="0"/>
              </a:spcBef>
              <a:spcAft>
                <a:spcPct val="0"/>
              </a:spcAft>
              <a:defRPr sz="3200" b="1">
                <a:solidFill>
                  <a:schemeClr val="tx2"/>
                </a:solidFill>
                <a:latin typeface="Arial" charset="0"/>
                <a:ea typeface="ＭＳ Ｐゴシック" pitchFamily="1" charset="-128"/>
              </a:defRPr>
            </a:lvl4pPr>
            <a:lvl5pPr algn="ctr" rtl="0" eaLnBrk="0" fontAlgn="base" hangingPunct="0">
              <a:spcBef>
                <a:spcPct val="0"/>
              </a:spcBef>
              <a:spcAft>
                <a:spcPct val="0"/>
              </a:spcAft>
              <a:defRPr sz="3200" b="1">
                <a:solidFill>
                  <a:schemeClr val="tx2"/>
                </a:solidFill>
                <a:latin typeface="Arial" charset="0"/>
                <a:ea typeface="ＭＳ Ｐゴシック" pitchFamily="1" charset="-128"/>
              </a:defRPr>
            </a:lvl5pPr>
            <a:lvl6pPr marL="457200" algn="ctr" rtl="0" fontAlgn="base">
              <a:spcBef>
                <a:spcPct val="0"/>
              </a:spcBef>
              <a:spcAft>
                <a:spcPct val="0"/>
              </a:spcAft>
              <a:defRPr sz="3200" b="1">
                <a:solidFill>
                  <a:schemeClr val="tx2"/>
                </a:solidFill>
                <a:latin typeface="Arial" charset="0"/>
                <a:ea typeface="ＭＳ Ｐゴシック" pitchFamily="1" charset="-128"/>
              </a:defRPr>
            </a:lvl6pPr>
            <a:lvl7pPr marL="914400" algn="ctr" rtl="0" fontAlgn="base">
              <a:spcBef>
                <a:spcPct val="0"/>
              </a:spcBef>
              <a:spcAft>
                <a:spcPct val="0"/>
              </a:spcAft>
              <a:defRPr sz="3200" b="1">
                <a:solidFill>
                  <a:schemeClr val="tx2"/>
                </a:solidFill>
                <a:latin typeface="Arial" charset="0"/>
                <a:ea typeface="ＭＳ Ｐゴシック" pitchFamily="1" charset="-128"/>
              </a:defRPr>
            </a:lvl7pPr>
            <a:lvl8pPr marL="1371600" algn="ctr" rtl="0" fontAlgn="base">
              <a:spcBef>
                <a:spcPct val="0"/>
              </a:spcBef>
              <a:spcAft>
                <a:spcPct val="0"/>
              </a:spcAft>
              <a:defRPr sz="3200" b="1">
                <a:solidFill>
                  <a:schemeClr val="tx2"/>
                </a:solidFill>
                <a:latin typeface="Arial" charset="0"/>
                <a:ea typeface="ＭＳ Ｐゴシック" pitchFamily="1" charset="-128"/>
              </a:defRPr>
            </a:lvl8pPr>
            <a:lvl9pPr marL="1828800" algn="ctr" rtl="0" fontAlgn="base">
              <a:spcBef>
                <a:spcPct val="0"/>
              </a:spcBef>
              <a:spcAft>
                <a:spcPct val="0"/>
              </a:spcAft>
              <a:defRPr sz="3200" b="1">
                <a:solidFill>
                  <a:schemeClr val="tx2"/>
                </a:solidFill>
                <a:latin typeface="Arial" charset="0"/>
                <a:ea typeface="ＭＳ Ｐゴシック" pitchFamily="1" charset="-128"/>
              </a:defRPr>
            </a:lvl9pPr>
          </a:lstStyle>
          <a:p>
            <a:pPr eaLnBrk="1" hangingPunct="1"/>
            <a:endParaRPr lang="en-US" altLang="en-US" kern="0" dirty="0" smtClean="0"/>
          </a:p>
        </p:txBody>
      </p:sp>
      <p:sp>
        <p:nvSpPr>
          <p:cNvPr id="2" name="Title 1"/>
          <p:cNvSpPr>
            <a:spLocks noGrp="1"/>
          </p:cNvSpPr>
          <p:nvPr>
            <p:ph type="title"/>
          </p:nvPr>
        </p:nvSpPr>
        <p:spPr/>
        <p:txBody>
          <a:bodyPr/>
          <a:lstStyle/>
          <a:p>
            <a:pPr eaLnBrk="1" hangingPunct="1"/>
            <a:r>
              <a:rPr lang="en-US" altLang="en-US" kern="0" dirty="0"/>
              <a:t>The Relationship Between Age and</a:t>
            </a:r>
            <a:br>
              <a:rPr lang="en-US" altLang="en-US" kern="0" dirty="0"/>
            </a:br>
            <a:r>
              <a:rPr lang="en-US" altLang="en-US" kern="0" dirty="0"/>
              <a:t>REM Sleep for </a:t>
            </a:r>
            <a:r>
              <a:rPr lang="en-US" altLang="en-US" kern="0" dirty="0" smtClean="0"/>
              <a:t>Humans</a:t>
            </a:r>
            <a:endParaRPr lang="en-US" dirty="0"/>
          </a:p>
        </p:txBody>
      </p:sp>
      <p:sp>
        <p:nvSpPr>
          <p:cNvPr id="4" name="TextBox 3"/>
          <p:cNvSpPr txBox="1"/>
          <p:nvPr/>
        </p:nvSpPr>
        <p:spPr>
          <a:xfrm>
            <a:off x="152400" y="5715000"/>
            <a:ext cx="8839200" cy="1077218"/>
          </a:xfrm>
          <a:prstGeom prst="rect">
            <a:avLst/>
          </a:prstGeom>
          <a:solidFill>
            <a:schemeClr val="bg1"/>
          </a:solidFill>
          <a:ln>
            <a:solidFill>
              <a:schemeClr val="tx1"/>
            </a:solidFill>
          </a:ln>
        </p:spPr>
        <p:txBody>
          <a:bodyPr wrap="square" rtlCol="0">
            <a:spAutoFit/>
          </a:bodyPr>
          <a:lstStyle/>
          <a:p>
            <a:r>
              <a:rPr lang="en-US" sz="1600" b="1" dirty="0">
                <a:latin typeface="Arial" charset="0"/>
                <a:ea typeface="ＭＳ Ｐゴシック" pitchFamily="1" charset="-128"/>
              </a:rPr>
              <a:t>Figure </a:t>
            </a:r>
            <a:r>
              <a:rPr lang="en-US" sz="1600" b="1" dirty="0" smtClean="0">
                <a:latin typeface="Arial" charset="0"/>
                <a:ea typeface="ＭＳ Ｐゴシック" pitchFamily="1" charset="-128"/>
              </a:rPr>
              <a:t>8.20 </a:t>
            </a:r>
            <a:r>
              <a:rPr lang="en-US" sz="1600" b="1" dirty="0">
                <a:latin typeface="Arial" charset="0"/>
                <a:ea typeface="ＭＳ Ｐゴシック" pitchFamily="1" charset="-128"/>
              </a:rPr>
              <a:t>Sleep patterns for people of various ages</a:t>
            </a:r>
          </a:p>
          <a:p>
            <a:r>
              <a:rPr lang="en-US" sz="1600" dirty="0">
                <a:latin typeface="Arial" charset="0"/>
                <a:ea typeface="ＭＳ Ｐゴシック" pitchFamily="1" charset="-128"/>
              </a:rPr>
              <a:t>REM sleep occupies about 8 hours a day in newborns but less than 2 hours in most adults. The sleep of infants is not quite like that of adults, however, and the criteria for identifying REM sleep are not the same. </a:t>
            </a:r>
            <a:endParaRPr lang="en-US" sz="1600" dirty="0"/>
          </a:p>
        </p:txBody>
      </p:sp>
      <p:sp>
        <p:nvSpPr>
          <p:cNvPr id="5" name="Slide Number Placeholder 4"/>
          <p:cNvSpPr>
            <a:spLocks noGrp="1"/>
          </p:cNvSpPr>
          <p:nvPr>
            <p:ph type="sldNum" sz="quarter" idx="12"/>
          </p:nvPr>
        </p:nvSpPr>
        <p:spPr>
          <a:xfrm>
            <a:off x="6858000" y="6492875"/>
            <a:ext cx="2133600" cy="365125"/>
          </a:xfrm>
        </p:spPr>
        <p:txBody>
          <a:bodyPr/>
          <a:lstStyle/>
          <a:p>
            <a:pPr>
              <a:defRPr/>
            </a:pPr>
            <a:fld id="{82FAD20F-7F3B-4310-9FE7-99DF68270456}" type="slidenum">
              <a:rPr lang="en-US" smtClean="0"/>
              <a:pPr>
                <a:defRPr/>
              </a:pPr>
              <a:t>98</a:t>
            </a:fld>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304800" y="1295400"/>
            <a:ext cx="8458200" cy="5295010"/>
          </a:xfrm>
        </p:spPr>
        <p:txBody>
          <a:bodyPr/>
          <a:lstStyle/>
          <a:p>
            <a:r>
              <a:rPr lang="en-US" altLang="en-US" dirty="0"/>
              <a:t>Research inconclusive regarding exact  functions of REM</a:t>
            </a:r>
          </a:p>
          <a:p>
            <a:endParaRPr lang="en-US" altLang="en-US" sz="1400" dirty="0"/>
          </a:p>
          <a:p>
            <a:r>
              <a:rPr lang="en-US" altLang="en-US" dirty="0"/>
              <a:t>During REM:</a:t>
            </a:r>
          </a:p>
          <a:p>
            <a:pPr lvl="1"/>
            <a:r>
              <a:rPr lang="en-US" altLang="en-US" sz="3200" dirty="0"/>
              <a:t>Brain may discard useless connections </a:t>
            </a:r>
          </a:p>
          <a:p>
            <a:pPr lvl="1"/>
            <a:r>
              <a:rPr lang="en-US" altLang="en-US" sz="3200" dirty="0"/>
              <a:t>Learned motor skills may be consolidated</a:t>
            </a:r>
          </a:p>
          <a:p>
            <a:pPr lvl="1"/>
            <a:endParaRPr lang="en-US" altLang="en-US" dirty="0"/>
          </a:p>
          <a:p>
            <a:r>
              <a:rPr lang="en-US" altLang="en-US" dirty="0"/>
              <a:t>Maurice (1998) suggests the function of REM is simply to shake eyeballs back and forth to provide sufficient oxygen to corneas</a:t>
            </a:r>
          </a:p>
        </p:txBody>
      </p:sp>
      <p:sp>
        <p:nvSpPr>
          <p:cNvPr id="73730" name="Rectangle 2"/>
          <p:cNvSpPr>
            <a:spLocks noGrp="1" noChangeArrowheads="1"/>
          </p:cNvSpPr>
          <p:nvPr>
            <p:ph type="title"/>
          </p:nvPr>
        </p:nvSpPr>
        <p:spPr/>
        <p:txBody>
          <a:bodyPr/>
          <a:lstStyle/>
          <a:p>
            <a:r>
              <a:rPr lang="en-US" altLang="en-US" dirty="0" smtClean="0"/>
              <a:t>Functions of REM Sleep </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99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Lst>
</file>

<file path=ppt/theme/theme1.xml><?xml version="1.0" encoding="utf-8"?>
<a:theme xmlns:a="http://schemas.openxmlformats.org/drawingml/2006/main" name="3_Office Theme">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2978</TotalTime>
  <Words>5434</Words>
  <Application>Microsoft Office PowerPoint</Application>
  <PresentationFormat>On-screen Show (4:3)</PresentationFormat>
  <Paragraphs>862</Paragraphs>
  <Slides>107</Slides>
  <Notes>96</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3_Office Theme</vt:lpstr>
      <vt:lpstr>Biological Psychology </vt:lpstr>
      <vt:lpstr>8.1 Rhythms of Waking and Sleeping </vt:lpstr>
      <vt:lpstr>Rhythms of Waking and Sleeping (cont’d.) </vt:lpstr>
      <vt:lpstr>Endogenous Circannual Rhythms</vt:lpstr>
      <vt:lpstr>Endogenous Circadian Rhythms</vt:lpstr>
      <vt:lpstr>Activity Record of a Flying Squirrel Kept in Constant Darkness (Figure 8.1)</vt:lpstr>
      <vt:lpstr>Endogenous Circadian Rhythms (cont’d.)</vt:lpstr>
      <vt:lpstr>Daily Pattern of Body Temperature</vt:lpstr>
      <vt:lpstr>Daily Pattern of Positive Moods</vt:lpstr>
      <vt:lpstr>Setting and Resetting the Biological Clock</vt:lpstr>
      <vt:lpstr>Setting and Resetting the Biological Clock (cont’d.)</vt:lpstr>
      <vt:lpstr>Difference in Sun Time Between East and West Germany</vt:lpstr>
      <vt:lpstr>Jet Lag</vt:lpstr>
      <vt:lpstr>Jet Lag – More Difficult Flying East (Figure 8.5)</vt:lpstr>
      <vt:lpstr>Morning People and Evening People</vt:lpstr>
      <vt:lpstr>Age and Gender Differences in Circadian Rhythms (Figure 8.6)</vt:lpstr>
      <vt:lpstr>Shift Work</vt:lpstr>
      <vt:lpstr>Mechanisms of the Biological Clock</vt:lpstr>
      <vt:lpstr>The Suprachiasmatic Nucleus (SCN)</vt:lpstr>
      <vt:lpstr>The Suprachiasmatic Nucleus (SCN) of Rats and Humans (Figure 8.7)</vt:lpstr>
      <vt:lpstr>The Suprachiasmatic Nucleus (SCN) and the Circadian Rhythm </vt:lpstr>
      <vt:lpstr>The Suprachiasmatic Nucleus (SCN) and the Retinohypothalamic Path</vt:lpstr>
      <vt:lpstr>Resetting the SCN Without Sight</vt:lpstr>
      <vt:lpstr>The Biochemistry of the Circadian Rhythm</vt:lpstr>
      <vt:lpstr>The Biochemistry of the Circadian Rhythm (cont’d.)</vt:lpstr>
      <vt:lpstr>Interaction of MRNA with PER and TIM Proteins</vt:lpstr>
      <vt:lpstr>Melatonin</vt:lpstr>
      <vt:lpstr>Melatonin (cont’d.)</vt:lpstr>
      <vt:lpstr>8.2 Stages of Sleep and Brain Mechanisms </vt:lpstr>
      <vt:lpstr>Sleep</vt:lpstr>
      <vt:lpstr>Other Interruptions of Consciousness</vt:lpstr>
      <vt:lpstr>Other Interruptions of Consciousness (cont’d.)</vt:lpstr>
      <vt:lpstr>Other Interruptions of Consciousness (cont’d.)</vt:lpstr>
      <vt:lpstr>Other Interruptions of Consciousness (cont’d.)</vt:lpstr>
      <vt:lpstr>Stages of Sleep – EEG </vt:lpstr>
      <vt:lpstr>Brain Activity Recorded on an EEG During Sleep</vt:lpstr>
      <vt:lpstr>Relaxation and Stage 1 Sleep</vt:lpstr>
      <vt:lpstr>Stage 2 Sleep</vt:lpstr>
      <vt:lpstr>Stage 1 &amp; 2 Sleep</vt:lpstr>
      <vt:lpstr>Slow Wave Sleep</vt:lpstr>
      <vt:lpstr>Paradoxical or REM Sleep</vt:lpstr>
      <vt:lpstr>Slow Wave Sleep (prior stages 3/4) &amp; REM Sleep</vt:lpstr>
      <vt:lpstr>NREM and REM Cycles</vt:lpstr>
      <vt:lpstr>Polysomnograph Records from a College Student (Figure 8.11- revised version from 13th ed.)</vt:lpstr>
      <vt:lpstr>NREM and REM Cycles</vt:lpstr>
      <vt:lpstr>NREM and REM Cycles (cont’d.)</vt:lpstr>
      <vt:lpstr>Typical Sequences of Sleep Stages</vt:lpstr>
      <vt:lpstr>Typical Sleep Stages for a Young Adult and an Older Adult (Figure 8.13, new to 13th edition)</vt:lpstr>
      <vt:lpstr>Brain Mechanisms of Wakefulness and Arousal – Reticular Formation</vt:lpstr>
      <vt:lpstr>Brain Mechanisms of Wakefulness and Arousal – Pontomesencephalon </vt:lpstr>
      <vt:lpstr>Brain Mechanisms of Wakefulness and Arousal – Locus Coeruleus   </vt:lpstr>
      <vt:lpstr>Brain Mechanisms of Wakefulness and Arousal – Hypothalamus </vt:lpstr>
      <vt:lpstr>Brain Mechanisms of Wakefulness and Arousal – Orexin</vt:lpstr>
      <vt:lpstr>Brain Mechanisms of Wakefulness and Arousal – Orexin (cont’d.)</vt:lpstr>
      <vt:lpstr>Brain Mechanisms of Wakefulness and Arousal – GABA and Acetylcholine </vt:lpstr>
      <vt:lpstr>Sleep and the Inhibition of Brain Activity</vt:lpstr>
      <vt:lpstr>Brain Structures for Arousal and Sleep</vt:lpstr>
      <vt:lpstr>Brain Mechanisms of Sleeping and Waking (Figure 8.14)</vt:lpstr>
      <vt:lpstr>Sleep as a Local Phenomenon</vt:lpstr>
      <vt:lpstr>Brain Function in REM Sleep  During REM sleep:  </vt:lpstr>
      <vt:lpstr>Brain Function in REM Sleep (cont’d.)</vt:lpstr>
      <vt:lpstr>PGO Waves and REM Sleep (Figure 8.16) PGO waves start in the pons (P) and then show up in the lateral geniculate (G) and the  occipital cortex (O). Each PGO wave is synchronized with an eye movement in REM sleep.</vt:lpstr>
      <vt:lpstr>Brain Function in REM Sleep (cont’d.)</vt:lpstr>
      <vt:lpstr>Brain Function in REM Sleep (cont’d.)</vt:lpstr>
      <vt:lpstr>Brain Function in REM Sleep (cont’d.)</vt:lpstr>
      <vt:lpstr>Sleep Disorders- Insomnia</vt:lpstr>
      <vt:lpstr>Sleep Disorders as a Result of Phase Delay</vt:lpstr>
      <vt:lpstr>Sleep Apnea</vt:lpstr>
      <vt:lpstr>Medical Options to Improve Sleep Apnea</vt:lpstr>
      <vt:lpstr>Sleep Apnea (cont’d.)</vt:lpstr>
      <vt:lpstr> Narcolepsy</vt:lpstr>
      <vt:lpstr>Narcolepsy (cont’d.)</vt:lpstr>
      <vt:lpstr>Narcolepsy (cont’d.)</vt:lpstr>
      <vt:lpstr>PowerPoint Presentation</vt:lpstr>
      <vt:lpstr>PowerPoint Presentation</vt:lpstr>
      <vt:lpstr>PowerPoint Presentation</vt:lpstr>
      <vt:lpstr>Periodic Limb Movement Disorder</vt:lpstr>
      <vt:lpstr>REM Behavior Disorder</vt:lpstr>
      <vt:lpstr>Night Terrors</vt:lpstr>
      <vt:lpstr>Sleepwalking (Somnambulism)</vt:lpstr>
      <vt:lpstr>PowerPoint Presentation</vt:lpstr>
      <vt:lpstr>Sexsomnia</vt:lpstr>
      <vt:lpstr>8.3 Why Sleep? Why REM? Why Dreams?</vt:lpstr>
      <vt:lpstr>Functions of Sleep</vt:lpstr>
      <vt:lpstr>Sleep and Energy Conservation</vt:lpstr>
      <vt:lpstr>Hibernation is Analogous to Sleep</vt:lpstr>
      <vt:lpstr>Some Facts About Hibernation</vt:lpstr>
      <vt:lpstr>Species Differences in Sleep</vt:lpstr>
      <vt:lpstr>PowerPoint Presentation</vt:lpstr>
      <vt:lpstr>Species Differences in Sleep (cont’d.)</vt:lpstr>
      <vt:lpstr>Species Differences in Sleep (cont’d.)</vt:lpstr>
      <vt:lpstr>Species Differences in Sleep (cont’d.)</vt:lpstr>
      <vt:lpstr>Sleep and Memory</vt:lpstr>
      <vt:lpstr>Sleep and Memory (cont’d.)</vt:lpstr>
      <vt:lpstr>Amounts of REM Sleep</vt:lpstr>
      <vt:lpstr>Amounts of REM Sleep (cont’d.)</vt:lpstr>
      <vt:lpstr>Amounts of REM Sleep (cont’d.)</vt:lpstr>
      <vt:lpstr>The Relationship Between Age and REM Sleep for Humans</vt:lpstr>
      <vt:lpstr>Functions of REM Sleep </vt:lpstr>
      <vt:lpstr>Biological Perspectives on Dreaming</vt:lpstr>
      <vt:lpstr>The Activation-Synthesis Hypothesis </vt:lpstr>
      <vt:lpstr>The Neurocognitive Hypothesis</vt:lpstr>
      <vt:lpstr>The Neurocognitive Hypothesis (cont’d.)</vt:lpstr>
      <vt:lpstr>The Neurocognitive Hypothesis (cont’d.)</vt:lpstr>
      <vt:lpstr>The Neurocognitive Hypothesis – Conditions </vt:lpstr>
      <vt:lpstr>The Neurocognitive Hypothesis – Summary</vt:lpstr>
      <vt:lpstr>Activation-synthesis VS Neurocognitive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Nome</dc:creator>
  <cp:lastModifiedBy>Nome</cp:lastModifiedBy>
  <cp:revision>149</cp:revision>
  <dcterms:created xsi:type="dcterms:W3CDTF">2005-08-22T19:57:47Z</dcterms:created>
  <dcterms:modified xsi:type="dcterms:W3CDTF">2019-03-12T05:42:41Z</dcterms:modified>
</cp:coreProperties>
</file>